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414" r:id="rId3"/>
    <p:sldId id="415" r:id="rId4"/>
    <p:sldId id="406" r:id="rId5"/>
    <p:sldId id="258" r:id="rId6"/>
    <p:sldId id="403" r:id="rId7"/>
    <p:sldId id="285" r:id="rId8"/>
    <p:sldId id="257" r:id="rId9"/>
    <p:sldId id="401" r:id="rId10"/>
    <p:sldId id="412" r:id="rId11"/>
    <p:sldId id="420" r:id="rId12"/>
    <p:sldId id="419" r:id="rId13"/>
    <p:sldId id="413" r:id="rId14"/>
    <p:sldId id="416" r:id="rId15"/>
    <p:sldId id="431" r:id="rId16"/>
    <p:sldId id="432" r:id="rId17"/>
    <p:sldId id="430" r:id="rId18"/>
    <p:sldId id="434" r:id="rId19"/>
    <p:sldId id="319" r:id="rId20"/>
    <p:sldId id="261" r:id="rId21"/>
    <p:sldId id="260" r:id="rId22"/>
    <p:sldId id="262" r:id="rId23"/>
    <p:sldId id="264" r:id="rId24"/>
    <p:sldId id="266" r:id="rId25"/>
    <p:sldId id="267" r:id="rId26"/>
    <p:sldId id="435" r:id="rId27"/>
    <p:sldId id="270" r:id="rId28"/>
    <p:sldId id="318" r:id="rId29"/>
    <p:sldId id="269" r:id="rId30"/>
    <p:sldId id="408" r:id="rId31"/>
    <p:sldId id="438" r:id="rId32"/>
    <p:sldId id="417" r:id="rId33"/>
    <p:sldId id="433" r:id="rId34"/>
    <p:sldId id="423" r:id="rId35"/>
    <p:sldId id="427" r:id="rId36"/>
    <p:sldId id="439" r:id="rId37"/>
    <p:sldId id="437" r:id="rId38"/>
    <p:sldId id="440" r:id="rId39"/>
    <p:sldId id="271" r:id="rId40"/>
    <p:sldId id="40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71FF"/>
    <a:srgbClr val="A548F8"/>
    <a:srgbClr val="9B42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99"/>
    <p:restoredTop sz="94627"/>
  </p:normalViewPr>
  <p:slideViewPr>
    <p:cSldViewPr snapToGrid="0" snapToObjects="1">
      <p:cViewPr>
        <p:scale>
          <a:sx n="69" d="100"/>
          <a:sy n="69" d="100"/>
        </p:scale>
        <p:origin x="744"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jpe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31T19:53:48.719"/>
    </inkml:context>
    <inkml:brush xml:id="br0">
      <inkml:brushProperty name="width" value="0.07056" units="cm"/>
      <inkml:brushProperty name="height" value="0.07056" units="cm"/>
      <inkml:brushProperty name="color" value="#262626"/>
    </inkml:brush>
  </inkml:definitions>
  <inkml:trace contextRef="#ctx0" brushRef="#br0">6094 11432 24575,'22'0'0,"-2"0"0,1 0 0,0 0 0,1 0 0,-2 0 0,1 0 0,11 0 0,-9 0 0,19 9 0,-7-6 0,-1 17 0,-3-19 0,-10 18 0,1-17 0,-2 8 0,1-1 0,0 2 0,-1 10 0,12 0 0,3 1 0,0 0 0,6 0 0,-17-1 0,19 2 0,-19-3 0,6 1 0,-9-9 0,-9 7 0,7-17 0,-8 16 0,10-6 0,11 9 0,-9 0 0,19 2 0,-7-2 0,10 2 0,-11-2 0,8 2 0,-18-3 0,8 1 0,-12 0 0,2 1 0,-1-12 0,-1 9 0,1-16 0,11 6 0,-9-9 0,19 9 0,-7-6 0,10 6 0,1-9 0,-2 11 0,-10-8 0,9 6 0,-19-9 0,7 0 0,-10 0 0,11 0 0,1 0 0,2 0 0,19 11 0,-16-9 0,19 9 0,-22-2 0,7 5 0,-18-4 0,7 1 0,-10-2 0,1-7 0,-2 7 0,1 0 0,11 5 0,2 7 0,0-9 0,8 8 0,5-7 0,-10 8 0,18 3 0,-31-4 0,8-6 0,-12 3 0,1-14 0,-9 15 0,7-15 0,-8 6 0,10 1 0,0-9 0,-1 8 0,-8 1 0,7-8 0,-7 17 0,8-8 0,1 10 0,0-10 0,11 9 0,-9-8 0,20 0 0,-9 6 0,12-15 0,-2 8 0,-10-11 0,-2 0 0,-10 0 0,-2 0 0,-8 8 0,-3 4 0,-9 0 0,0-3 0</inkml:trace>
  <inkml:trace contextRef="#ctx0" brushRef="#br0" timeOffset="1">8190 12273 24575,'22'-12'0,"-1"-7"0,-1 8 0,1-10 0,0 9 0,-1-7 0,2 18 0,-1-18 0,-1 7 0,1-9 0,-9 0 0,18 10 0,-16-8 0,17 7 0,-10-9 0,1 0 0,8 10 0,-6-8 0,19 6 0,-19-7 0,7-3 0,0 2 0,-7 0 0,18-2 0,-18 2 0,18-2 0,-18 3 0,18-2 0,-18 10 0,8-8 0,-12 17 0,1-16 0,11 7 0,-8-9 0,7 0 0,-19-1 0,16-7 0,-15 5 0,8-7 0,-2 21 0,-7-9 0,-2-4 0,9 9 0,-16-26 0,15 25 0,-15-17 0,16 12 0,-18-12 0,8 8 0,1-8 0,-8 12 0,18-12 0,-17 8 0,17-18 0,-17 18 0,15-7 0,-15 10 0,6-1 0,1 2 0,-8-1 0,16 0 0,-6-1 0,9 2 0,0-1 0,-1 9 0,2 3 0,-1 9 0,-1 0 0,1-10 0,1 8 0,-2-8 0,12 1 0,-9 6 0,8-7 0,-10 0 0,1 9 0,-2-18 0,1 17 0,0-17 0,1 17 0,8-17 0,-6 16 0,8-17 0,-1 8 0,-7 0 0,8-8 0,-11 10 0,-1-2 0,-8-7 0,7 7 0,-7-8 0,8 8 0,10-7 0,4 7 0,-1 0 0,-1 2 0,-21 0 0,7 8 0,-15-8 0,6 10 0</inkml:trace>
  <inkml:trace contextRef="#ctx0" brushRef="#br0" timeOffset="2">9102 12566 24575,'20'0'0,"1"0"0,0 0 0,-1 0 0,1 0 0,-9 9 0,7-6 0,-7 5 0,8 1 0,1 3 0,1 0 0,-12 5 0,9-14 0,-7 6 0,20 2 0,-9-10 0,9 19 0,-11-9 0,-1 10 0,1-9 0,-9 6 0,7-6 0,-8-1 0,1 8 0,6-8 0,-15 10 0,16-10 0,-7 7 0,8-6 0,1-1 0,0 8 0,-1-7 0,1 8 0,1-8 0,-12 6 0,9-15 0,-16 14 0,15-14 0,-6 16 0,8-7 0,2 8 0,-1 1 0,10 0 0,-7-1 0,8 3 0,0-2 0,-19-1 0,16 2 0,-17-10 0,0 6 0,7-15 0,-18 14 0,9-5 0,0 20 0,4 15 0,-1-19 0,-3 4 0</inkml:trace>
  <inkml:trace contextRef="#ctx0" brushRef="#br0" timeOffset="3">8081 12282 24575,'0'32'0,"0"-10"0,0 10 0,0-12 0,0 2 0,0-2 0,0 1 0,0 0 0,0-1 0,0 2 0,0-2 0,0 1 0,0 10 0,0-7 0,0 6 0,0-8 0,0-1 0,0-1 0,0 12 0,-9 1 0,6 12 0,-8 1 0,11-2 0,0-10 0,0 9 0,0-20 0,0 9 0,0-2 0,0 5 0,0 0 0,0-5 0,0 2 0,0 3 0,0-2 0,0 10 0,0-21 0,11 21 0,-8-19 0,6 7 0,-9-10 0,9-1 0,-6 1 0,6-1 0,-9 2 0,10-1 0,-8-1 0,17-8 0,-18 7 0,18-9 0,-7 12 0,0-2 0,7 1 0,-9-1 0,13 12 0,9 2 0,-8 0 0,-2-2 0,-3-12 0,-8 1 0,1-1 0,-3 1 0,0-9 0,-6 6 0,6-6 0,-9 9 0,0-1 0,10 1 0,-9-1 0,8 2 0,-9-2 0,10-8 0,-8-3 0,8-9 0</inkml:trace>
  <inkml:trace contextRef="#ctx0" brushRef="#br0" timeOffset="4">9142 11553 24575,'-22'-12'0,"2"-7"0,-1 17 0,10-17 0,-7 18 0,15-18 0,-16 7 0,18-9 0,-18-1 0,17-8 0,-8 6 0,1-19 0,6 9 0,-18-24 0,9 10 0,-1-22 0,-7 22 0,8-10 0,-2 13 0,-6-12 0,18 8 0,-9 2 0,11 4 0,0 21 0,0-10 0,0 10 0,0 1 0,0 1 0,0-1 0,0-1 0,0 2 0,0-1 0,0-11 0,0-3 0,0 1 0,0-8 0,0 18 0,0-7 0,0 9 0,0 2 0,0-1 0,0 0 0,0-1 0,0 2 0,0-1 0,0 0 0,0 1 0,0-2 0,0 1 0,0 0 0,0 1 0,0-12 0,0 8 0,0-8 0,0 21 0,0 2 0</inkml:trace>
  <inkml:trace contextRef="#ctx0" brushRef="#br0" timeOffset="5">9324 11384 24575,'21'0'0,"1"0"0,-2 0 0,1 9 0,0-6 0,-1 15 0,2-7 0,10 12 0,2-2 0,10 2 0,-9-2 0,7 2 0,-18-3 0,7-7 0,-10-5 0,-9 1 0,7-6 0,-18 16 0,18-17 0,-7 16 0,9-16 0,-10 17 0,8-16 0,-7 6 0,9-1 0,-1-5 0,1 6 0,1-9 0,-1 9 0,-1-6 0,1 6 0,1-9 0,-2 0 0,1 0 0,0 0 0,-10 10 0,7 0 0,-15 12 0,6-2 0,-9 1 0,10-1 0,-8 1 0,17-1 0,-7 12 0,11 15 0,-11 27 0,0-30 0,-12 3 0</inkml:trace>
  <inkml:trace contextRef="#ctx0" brushRef="#br0" timeOffset="6">9417 12789 24575,'0'58'0,"0"2"0,-10 0 0,-4 10 0,-7-32 0,-2 16 0,2-31 0,0 9 0,10-12 0,-8 1 0,17-1 0,-8 1 0,10 1 0,0-2 0,0 1 0,0-1 0,0 1 0,0-1 0,0 2 0,0-2 0,0 1 0,0-1 0,0 1 0,0-1 0,0 2 0,0-1 0,0-1 0,0 1 0,0-1 0,0 2 0,0-2 0,0 1 0,0-1 0,0 1 0,0-1 0,0 1 0,10-1 0,-8 12 0,17-8 0,-16 7 0,5-10 0,1-1 0,-6 2 0,15-12 0,-15 9 0,16-7 0,-17 8 0,17 1 0,-18 1 0,18-2 0,-16 1 0,6-1 0,-9-8 0,0-3 0</inkml:trace>
  <inkml:trace contextRef="#ctx0" brushRef="#br0" timeOffset="7">7972 13163 24575,'-20'21'0,"-2"10"0,1-8 0,9 8 0,-7-10 0,17-1 0,-16 2 0,6 10 0,-9-10 0,0 10 0,9-12 0,-7 2 0,8-2 0,0 1 0,-8 0 0,18-1 0,-18-8 0,16 6 0,-15-16 0,16 17 0,-16-7 0,6 8 0,-8 1 0,-2-1 0,2 2 0,-1-3 0,10 3 0,-7-2 0,6-8 0,1 6 0,-8-7 0,17 10 0,-16-9 0,6-2 0,0-2 0,3-6 0,9 8 0</inkml:trace>
  <inkml:trace contextRef="#ctx0" brushRef="#br0" timeOffset="8">7383 12117 24575,'20'-22'0,"1"2"0,0-1 0,-10 0 0,8 9 0,-17-7 0,17 18 0,-16-18 0,15 7 0,-16-9 0,16 9 0,-6 2 0,0 1 0,7 8 0,-8-18 0,10 7 0,0-9 0,1-11 0,-1-1 0,2-2 0,-11-8 0,6 19 0,-6-18 0,0 19 0,8 0 0,-19 5 0,18 6 0,-16-10 0,15 2 0,-15-1 0,16 9 0,-17-7 0,16 7 0,-5-18 0,-1 6 0,8-19 0,-8 8 0,11 1 0,-11-7 0,6 17 0,-15-8 0,14 10 0,-14 2 0,6-1 0,1 9 0,-8-7 0,8 7 0,-1 2 0,-6 0 0,6 10 0</inkml:trace>
  <inkml:trace contextRef="#ctx0" brushRef="#br0" timeOffset="9">7431 12150 24575,'0'32'0,"0"-9"0,0 9 0,0-2 0,0-6 0,0 19 0,0-21 0,0 10 0,0-12 0,0 2 0,0-2 0,0 1 0,0 0 0,0-1 0,0 2 0,-10-2 0,0 1 0,-12-1 0,12 1 0,-9-1 0,16 2 0,-6-2 0,0-8 0,7 6 0,-16-7 0,6 10 0,1 0 0,-7-1 0,6 2 0,-10 8 0,2-6 0,7 7 0,-4-10 0,5-1 0,0 2 0,4-1 0,-2-1 0,8 1 0,-8-1 0,1-8 0,8-2 0,-9-10 0</inkml:trace>
  <inkml:trace contextRef="#ctx0" brushRef="#br0" timeOffset="10">4177 11308 24575,'-21'0'0,"-1"0"0,2 0 0,-1 0 0,0 0 0,1 0 0,-2 0 0,-10 0 0,9 0 0,-20 9 0,10-6 0,-2 17 0,3-19 0,11 18 0,1-17 0,-2 8 0,1-1 0,0 2 0,1 10 0,-12 0 0,-3 1 0,0 0 0,-7 0 0,19-1 0,-19 2 0,18-3 0,-8 1 0,10-9 0,12 7 0,-9-17 0,7 16 0,-9-6 0,-10 9 0,7 0 0,-19 2 0,9-2 0,-12 2 0,12-2 0,-8 2 0,18-3 0,-7 1 0,9 0 0,2 1 0,-1-12 0,0 9 0,-1-16 0,-8 6 0,6-9 0,-19 9 0,8-6 0,-10 6 0,0-9 0,-1 11 0,13-8 0,-10 6 0,20-9 0,-9 0 0,12 0 0,-12 0 0,-3 0 0,0 0 0,-19 11 0,16-9 0,-19 9 0,22-2 0,-7 5 0,18-4 0,-8 1 0,12-2 0,-1-7 0,-1 7 0,1 0 0,-10 5 0,-3 7 0,-1-9 0,-8 8 0,-3-7 0,8 9 0,-16 2 0,30-4 0,-8-7 0,10 4 0,2-14 0,8 16 0,-6-17 0,6 8 0,-8-1 0,-1-8 0,-1 8 0,10 1 0,-6-8 0,7 17 0,-10-8 0,-1 10 0,1-10 0,-10 9 0,7-8 0,-18 0 0,7 6 0,-10-15 0,-1 8 0,13-11 0,1 0 0,11 0 0,0 0 0,10 8 0,2 4 0,9 0 0,0-3 0</inkml:trace>
  <inkml:trace contextRef="#ctx0" brushRef="#br0" timeOffset="11">2075 12149 24575,'-20'-12'0,"-2"-7"0,1 8 0,0-10 0,1 9 0,-2-7 0,1 18 0,1-18 0,-1 7 0,-1-9 0,10 0 0,-17 10 0,16-8 0,-19 7 0,10-9 0,1 0 0,-11 10 0,9-8 0,-19 6 0,18-7 0,-8-2 0,1 0 0,7 1 0,-18-2 0,18 2 0,-19-2 0,20 3 0,-19-2 0,18 10 0,-8-8 0,10 17 0,2-16 0,-12 7 0,8-9 0,-7 0 0,20-1 0,-17-7 0,13 5 0,-6-7 0,2 21 0,9-9 0,-2-4 0,-7 9 0,16-26 0,-15 25 0,16-17 0,-16 12 0,15-12 0,-6 8 0,-1-8 0,8 12 0,-17-12 0,16 8 0,-17-18 0,18 18 0,-18-7 0,17 10 0,-6-1 0,-1 2 0,9-1 0,-18 0 0,7-1 0,-9 3 0,0-3 0,1 10 0,-2 3 0,1 9 0,1 0 0,-1-9 0,0 6 0,-1-6 0,-8-1 0,6 8 0,-8-9 0,10 2 0,2 7 0,-1-16 0,0 15 0,-1-16 0,2 17 0,-12-17 0,8 16 0,-8-17 0,2 8 0,6 0 0,-8-8 0,10 10 0,3-2 0,7-7 0,-7 7 0,7-8 0,-9 8 0,-9-7 0,-4 7 0,0 0 0,4 2 0,18 0 0,-7 8 0,16-8 0,-6 10 0</inkml:trace>
  <inkml:trace contextRef="#ctx0" brushRef="#br0" timeOffset="12">1162 12442 24575,'-21'0'0,"1"0"0,-2 0 0,1 0 0,0 0 0,10 9 0,-8-6 0,7 5 0,-9 1 0,0 3 0,1 0 0,8 5 0,-7-14 0,7 6 0,-20 2 0,9-10 0,-9 19 0,11-9 0,0 10 0,1-9 0,8 6 0,-7-6 0,7 0 0,1 6 0,-7-7 0,15 10 0,-15-10 0,6 8 0,-10-7 0,2-2 0,-1 9 0,0-7 0,-1 8 0,2-8 0,8 6 0,-6-15 0,15 14 0,-16-14 0,9 16 0,-12-7 0,1 8 0,0 1 0,-10 0 0,7-1 0,-8 3 0,0-2 0,19-1 0,-18 2 0,21-10 0,-2 6 0,-7-15 0,16 14 0,-6-5 0,0 20 0,-5 15 0,1-19 0,2 4 0</inkml:trace>
  <inkml:trace contextRef="#ctx0" brushRef="#br0" timeOffset="13">2185 12158 24575,'0'32'0,"0"-9"0,0 9 0,0-12 0,0 1 0,0-1 0,0 1 0,0 0 0,0-1 0,0 2 0,0-2 0,0 1 0,0 10 0,0-7 0,0 6 0,0-8 0,0-1 0,0-1 0,0 12 0,9 1 0,-6 13 0,8-1 0,-11-1 0,0-10 0,0 9 0,0-20 0,0 9 0,0-2 0,0 5 0,0 0 0,0-5 0,0 2 0,0 3 0,0-2 0,0 10 0,0-20 0,-11 19 0,8-18 0,-7 7 0,10-10 0,-8-1 0,5 1 0,-6-1 0,9 2 0,-10-1 0,8-1 0,-17-8 0,16 7 0,-15-9 0,7 12 0,-1-2 0,-6 1 0,6-1 0,-10 12 0,-10 3 0,8-2 0,2-1 0,3-12 0,7 1 0,0-1 0,3 1 0,-1-9 0,9 6 0,-8-6 0,9 9 0,0-1 0,-10 1 0,8-1 0,-8 2 0,10-2 0,-9-8 0,6-3 0,-6-9 0</inkml:trace>
  <inkml:trace contextRef="#ctx0" brushRef="#br0" timeOffset="14">1122 11429 24575,'20'-12'0,"1"-7"0,-1 17 0,-8-17 0,7 18 0,-17-18 0,16 7 0,-16-9 0,17 0 0,-16-10 0,6 7 0,0-19 0,-6 9 0,18-24 0,-9 10 0,2-22 0,6 22 0,-8-10 0,1 13 0,7-12 0,-17 8 0,7 2 0,-10 4 0,0 21 0,0-10 0,0 10 0,0 1 0,0 1 0,0-1 0,0-1 0,0 2 0,0-1 0,0-11 0,0-2 0,0-1 0,0-6 0,0 17 0,0-8 0,0 10 0,0 2 0,0-1 0,0 0 0,0-1 0,0 2 0,0-1 0,0 0 0,0 1 0,0-2 0,0 1 0,0 0 0,0 1 0,0-12 0,0 8 0,0-8 0,0 21 0,0 2 0</inkml:trace>
  <inkml:trace contextRef="#ctx0" brushRef="#br0" timeOffset="15">938 11260 24575,'-21'0'0,"-1"0"0,2 0 0,-1 9 0,0-6 0,-1 16 0,2-9 0,-12 13 0,-2-2 0,-11 2 0,10-2 0,-6 2 0,17-3 0,-8-7 0,10-5 0,12 1 0,-9-6 0,16 16 0,-15-17 0,6 16 0,-10-16 0,12 17 0,-9-16 0,7 6 0,-9-1 0,1-5 0,-2 6 0,1-9 0,0 9 0,1-6 0,-2 6 0,1-9 0,0 0 0,1 0 0,-1 0 0,9 10 0,-7 0 0,18 12 0,-9-2 0,10 1 0,-9-1 0,6 1 0,-15-1 0,6 12 0,-12 15 0,12 27 0,1-30 0,11 3 0</inkml:trace>
  <inkml:trace contextRef="#ctx0" brushRef="#br0" timeOffset="16">845 12666 24575,'0'57'0,"0"3"0,10 0 0,4 10 0,7-32 0,2 16 0,-2-31 0,0 9 0,-9-12 0,7 1 0,-18-1 0,9 2 0,-10-1 0,0-1 0,0 1 0,0-1 0,0 1 0,0-1 0,0 2 0,0-2 0,0 1 0,0-1 0,0 1 0,0-1 0,0 2 0,0-1 0,0-1 0,0 1 0,0-1 0,0 2 0,0-2 0,0 1 0,0-1 0,0 1 0,0-1 0,0 2 0,-10-2 0,8 12 0,-17-9 0,18 8 0,-9-10 0,1-1 0,6 2 0,-15-12 0,15 9 0,-16-7 0,18 8 0,-18 1 0,17 1 0,-17-2 0,16 1 0,-6-1 0,9-8 0,0-3 0</inkml:trace>
  <inkml:trace contextRef="#ctx0" brushRef="#br0" timeOffset="17">2294 13039 24575,'20'21'0,"2"10"0,-1-7 0,-9 6 0,7-8 0,-17-2 0,17 1 0,-7 11 0,8-10 0,3 10 0,-13-12 0,9 2 0,-7-2 0,-1 1 0,7 0 0,-15-1 0,16-8 0,-18 6 0,18-16 0,-17 17 0,17-7 0,-9 8 0,12 1 0,-2-1 0,1 2 0,0-2 0,-10 1 0,8-1 0,-7-8 0,-2 7 0,9-9 0,-16 12 0,15-11 0,-7-1 0,1-2 0,-3-6 0,-9 8 0</inkml:trace>
  <inkml:trace contextRef="#ctx0" brushRef="#br0" timeOffset="18">2886 11993 24575,'-21'-22'0,"-1"2"0,2-1 0,8 0 0,-6 9 0,15-7 0,-16 18 0,17-18 0,-17 7 0,18-9 0,-18 9 0,7 3 0,0-1 0,-7 9 0,7-18 0,-8 7 0,-1-9 0,0-11 0,-2-1 0,2-2 0,8-8 0,-5 19 0,5-18 0,1 19 0,-7 0 0,17 5 0,-17 6 0,16-10 0,-15 2 0,16-1 0,-16 9 0,15-7 0,-16 7 0,7-18 0,0 6 0,-8-19 0,7 9 0,-8-1 0,7-6 0,-4 17 0,16-8 0,-16 10 0,15 2 0,-6-1 0,-1 9 0,8-7 0,-8 7 0,1 2 0,6 0 0,-6 10 0</inkml:trace>
  <inkml:trace contextRef="#ctx0" brushRef="#br0" timeOffset="19">2837 12026 24575,'0'32'0,"0"-9"0,0 9 0,0-2 0,0-6 0,0 19 0,0-20 0,0 9 0,0-13 0,0 3 0,0-2 0,0 1 0,0 0 0,0-1 0,0 2 0,9-2 0,2 1 0,10-1 0,-9 1 0,5-1 0,-14 2 0,6-2 0,1-8 0,-8 6 0,16-7 0,-6 10 0,0 1 0,6-2 0,-7 1 0,10 10 0,1-7 0,-10 6 0,6-9 0,-6-1 0,-1 2 0,-2-1 0,0-1 0,-6 1 0,6-1 0,1-8 0,-9-2 0,8-10 0</inkml:trace>
  <inkml:trace contextRef="#ctx0" brushRef="#br0" timeOffset="20">5142 9556 24575,'0'-28'0,"0"-14"0,0-16 0,0-1 0,6 3 0,2 8 0,8 2 0,-6 6 0,-4 2 0,-6 1 0,0 6 0,0-6 0,0 0 0,0 6 0,0-6 0,6 14 0,-4 3 0,4-1 0,-6 6 0,0-5 0,0 6 0,0-6 0,0 4 0,0-4 0,0 6 0,0 1 0,0 0 0,0-2 0,0 2 0,0-7 0,0-3 0,0-6 0,0-1 0,0 2 0,0-9 0,0 12 0,0-10 0,0 19 0,0-4 0,0 7 0,-7 5 0,6-4 0,-5 4 0,6-5 0,0-1 0,-6-6 0,4-2 0,-4-8 0,-1-7 0,4 6 0,-10-6 0,5 8 0,0-1 0,-5 8 0,11 2 0,-3 6 0,-2 1 0,6 0 0,-4-8 0,-2-2 0,6-13 0,-14-4 0,6-16 0,-7 7 0,0-17 0,6 17 0,-4-8 0,6 10 0,-2-1 0,-3 10 0,12 0 0,-6 1 0,0 6 0,6-14 0,-6 5 0,1 1 0,4-6 0,-12 6 0,6-10 0,-8-10 0,1 8 0,6-1 0,-4 15 0,11 7 0,-4 1 0,-1 0 0,6-1 0,-6 1 0,0 1 0,6 5 0,-6-5 0,7 7 0,0-16 0,0 5 0,0-5 0,0 7 0,0 2 0,0-22 0,0 15 0,0-24 0,0 21 0,0-1 0,0-6 0,0 13 0,0-6 0,0 9 0,0 0 0,0 1 0,0-1 0,0-1 0,0 1 0,0 0 0,0-1 0,0-28 0,0 14 0,0-24 0,0 20 0,0 9 0,0-6 0,0 14 0,0-14 0,0 13 0,0-13 0,0 6 0,0-1 0,0-5 0,0 6 0,0-8 0,0 7 0,0 3 0,0 8 0,0 8 0,0-1 0,0 9 0,0 0 0,0-7 0,0-3 0,0 0 0,0-11 0,7 8 0,1-11 0,7 9 0,-7-1 0,5-1 0,-12 8 0,11 2 0,-10 6 0,4 0 0,-6 0 0,6 1 0,2-7 0,0 4 0,-2-4 0,-1 7 0,-3-2 0,4-3 0,0 2 0,-5-3 0,6-2 0,-2 6 0,-4-5 0,13-9 0,-13 5 0,14-22 0,-7 8 0,8-20 0,0 9 0,0-7 0,0 18 0,-2 0 0,1 9 0,-2 6 0,2 9 0,-8 2 0,-1 5 0,-6-8 0,6 2 0,-5 0 0,12-7 0,-11 4 0,10-4 0,-11 6 0,12-7 0,-11 0 0,10-2 0,-11-5 0,6 13 0,-7-6 0,0 8 0,0-1 0,5 6 0,-4-4 0,6 6 0,-7-8 0,0-7 0,0 0 0,0-8 0,7-9 0,-6 6 0,14-13 0,-14 14 0,6-6 0,-7 8 0,6 6 0,-4 3 0,3 7 0,-5-1 0,0 1 0,0-2 0,0-5 0,0-2 0,0 0 0,0-6 0,0 14 0,0-7 0,0 7 0,0 1 0,0 0 0,0-1 0,0 0 0,-5 0 0,3 1 0,-10 0 0,10-1 0,-10 1 0,10-2 0,-10-5 0,11 6 0,-12-14 0,11 13 0,-11-13 0,12 12 0,-6-11 0,0 11 0,6-4 0,-4 7 0,5 0 0,0-9 0,0 8 0,0-8 0,0 2 0,0 6 0,0-7 0,0 7 0,0 1 0,0 0 0,0-9 0,0 1 0,0-16 0,0 5 0,0-14 0,0 16 0,0-1 0,0 11 0,0 7 0,0-1 0,5 6 0,3 2 0,5 6 0,-6 0 0,0 0 0</inkml:trace>
  <inkml:trace contextRef="#ctx0" brushRef="#br0" timeOffset="21">4982 7449 24575,'-14'0'0,"1"0"0,-16 0 0,13 0 0,-20 0 0,13 0 0,-14 0 0,-2 0 0,-9 0 0,2 0 0,-2 0 0,9 0 0,-6 0 0,14 0 0,-6 0 0,0 0 0,5 0 0,-12 0 0,4 0 0,1 0 0,-6 0 0,13 0 0,-14 0 0,8 7 0,-2-4 0,4 10 0,6-12 0,8 6 0,-6-7 0,7 0 0,-9 0 0,1 7 0,0-6 0,-1 6 0,-4-7 0,-5 0 0,8 0 0,-13 0 0,20 0 0,-13 0 0,14 0 0,-3 0 0,-5 0 0,7 0 0,-12-7 0,15 4 0,-8-2 0,6-2 0,-5 6 0,13-6 0,1 7 0,8 0 0</inkml:trace>
  <inkml:trace contextRef="#ctx0" brushRef="#br0" timeOffset="22">4487 7525 24575,'-14'38'0,"-3"-4"0,-15 14 0,0 7 0,8-14 0,-16 16 0,28-23 0,-24 10 0,18-20 0,-4 0 0,7-4 0,3-14 0,4 2 0,-12 4 0,-3-10 0,-6 11 0,0-5 0,-9 7 0,8-1 0,-8 1 0,16-1 0,-5 1 0,11-2 0,-4-5 0,12 4 0,-10-10 0,8 10 0,-10-6 0,-1 2 0,0 4 0,-9-4 0,8 7 0,2-7 0,6 4 0,0-5 0,0 1 0,8 4 0,-6-6 0,4 8 0,0 7 0,-4 0 0,10 9 0,-12 7 0,12-6 0,-4-7 0,6-11 0</inkml:trace>
  <inkml:trace contextRef="#ctx0" brushRef="#br0" timeOffset="23">3904 7420 24575,'-21'-13'0,"5"-3"0,-20-23 0,17 7 0,-20-15 0,17 17 0,-2-8 0,-4 8 0,12 1 0,-12-1 0,12 1 0,-6 0 0,1-8 0,4-2 0,-13-9 0,13 9 0,-5 2 0,7 8 0,0-1 0,7 8 0,-4 2 0,10 6 0,-10 6 0,5 3 0,-1-2 0,-4 1 0,4-2 0,-5 1 0,-1 2 0,-6 3 0,4-10 0,-10 11 0,3-12 0,-6 11 0,6-10 0,-4 10 0,11-10 0,-4 10 0,12-9 0,3 9 0,5-3 0</inkml:trace>
  <inkml:trace contextRef="#ctx0" brushRef="#br0" timeOffset="24">5026 7638 24575,'0'-13'0,"0"-8"0,6-1 0,2-7 0,0 7 0,6 2 0,-13 5 0,4 2 0,2-1 0,-6 1 0,11 5 0,-4-11 0,6 10 0,-1-11 0,0 12 0,-5-4 0,4 4 0,-5 1 0,8-13 0,-2 11 0,0-4 0,1 1 0,-1 4 0,0 0 0,1-4 0,0 5 0,6-14 0,2 5 0,15-12 0,-6 12 0,6-15 0,-8 9 0,0-1 0,-7 3 0,-1 11 0,-8-3 0,1 11 0,-1-5 0,0 0 0,7 4 0,3-10 0,5 4 0,-5-6 0,3-1 0,2 0 0,-4 2 0,3-2 0,-14 9 0,7-8 0,-4 6 0,4-5 0,0-2 0,-5 2 0,6 0 0,-1-2 0,-4-5 0,4-3 0,1-1 0,-5-2 0,6 10 0,-9-4 0,0 5 0,1 2 0,-1 6 0,0-5 0,1 4 0,-1 0 0,0-4 0,1 5 0,7-7 0,0-6 0,17-4 0,-8 0 0,16-5 0,-16 13 0,15-14 0,-14 20 0,6-4 0,-21 14 0,-2 0 0</inkml:trace>
  <inkml:trace contextRef="#ctx0" brushRef="#br0" timeOffset="25">5932 6990 24575,'0'28'0,"0"1"0,0 1 0,0-9 0,0 0 0,0-8 0,0 7 0,0-5 0,6 7 0,1-8 0,6-1 0,2 7 0,-7-5 0,4-1 0,-11-2 0,11-4 0,-5 6 0,8-1 0,-9 0 0,6 1 0,-4-1 0,6 0 0,-8 1 0,6-1 0,-10 0 0,10 1 0,-11-1 0,11-5 0,-11 4 0,11-11 0,-4 11 0,6-10 0,-1 10 0,0-6 0,1 2 0,-1 4 0,0-10 0,1 10 0,-1-11 0,0 11 0,1-11 0,-1 5 0,-5 0 0,4-4 0,-5 4 0,6-6 0,2 0 0,-2 0 0,0 0 0,0 0 0,1 0 0,-1 0 0,-6 12 0,-1-8 0,-6 8 0</inkml:trace>
  <inkml:trace contextRef="#ctx0" brushRef="#br0" timeOffset="26">5827 7025 24575,'14'0'0,"0"0"0,-1 0 0,7 0 0,-6 0 0,14 0 0,-13 0 0,5-7 0,-7 6 0,1-6 0,-1 7 0,0 0 0,2-5 0,-2 3 0,1-4 0,-8 0 0,6 5 0,-4-6 0,6 7 0,-1 0 0,0 0 0,7 0 0,3 0 0,-2 0 0,7 0 0,-13 0 0,5 0 0,-7 0 0,1 0 0,-1 0 0,0 0 0,2 0 0,-2 0 0,1 0 0,-1 0 0,0 0 0,0 0 0,-6 7 0,0 0 0,-2 1 0,-4 4 0,11-6 0,-4 8 0,6-1 0,-1 0 0,0-5 0,1 4 0,-1-10 0,-5 10 0,4-11 0,-11 11 0,11-11 0,-10 11 0,10-11 0,-11 11 0,11 3 0,-11-6 0,6 3 0</inkml:trace>
  <inkml:trace contextRef="#ctx0" brushRef="#br0" timeOffset="27">5195 2584 24575,'-20'0'0,"4"0"0,-11 0 0,11 0 0,-4 0 0,7 0 0,0 0 0,-2 0 0,2 0 0,-1 0 0,1 0 0,0 0 0,-1 0 0,0-7 0,0 6 0,1-5 0,0 6 0,0 0 0,-1 0 0,0 0 0,0-6 0,1-2 0,-7 1 0,4-5 0,-11 4 0,11-5 0,-10 3 0,10-2 0,-4 6 0,6-2 0,-7-4 0,6 4 0,-6-7 0,8 8 0,-7-6 0,4 6 0,-11-7 0,4-1 0,1 1 0,-5 0 0,4 6 0,1-5 0,-5 5 0,11 1 0,-10-6 0,10 12 0,-11-6 0,4 0 0,-6 6 0,0-12 0,-1 11 0,-11-11 0,8 5 0,-9-7 0,20 7 0,-6-5 0,13 5 0,-5 0 0,5-4 0,-5 11 0,11-11 0,-16 4 0,16 0 0,-13-4 0,9 4 0,0 0 0,-7-4 0,-2 4 0,-7 0 0,8-4 0,-1 10 0,9-10 0,-7 11 0,4-11 0,-4 11 0,7-11 0,-7 10 0,-3-11 0,0 12 0,-3-6 0,3 0 0,0 6 0,-3-6 0,10 1 0,-11 4 0,11-10 0,-12 11 0,14-4 0,-14-2 0,6 6 0,-7-6 0,6 0 0,-3 6 0,3-4 0,-6 5 0,6-7 0,-4 6 0,5-6 0,-1 7 0,-4-7 0,5 6 0,-8-6 0,8 7 0,-5-6 0,11 5 0,-10-11 0,4 4 0,1 0 0,-7-6 0,13 8 0,-13-9 0,14 7 0,-8-5 0,9 11 0,0-10 0,-1 11 0,1-4 0,5-2 0,-4 6 0,11-11 0,-11 10 0,4-4 0,-6 0 0,1 5 0,-7-12 0,-3 5 0,1-7 0,-5 2 0,4-2 0,1 0 0,2 2 0,7 5 0,-1-4 0,0 4 0,7-5 0,-5 6 0,11-5 0,-6 4 0,7-5 0,-5 5 0,2-11 0,-9 3 0,4-13 0,-13-1 0,3-7 0,-10-1 0,11-2 0,-12-6 0,13 16 0,-7-1 0,10 11 0,5 7 0,2 5 0,6 1 0</inkml:trace>
  <inkml:trace contextRef="#ctx0" brushRef="#br0" timeOffset="28">5194 2538 24575,'0'-46'0,"0"-10"0,0 15 0,0-14 0,0 15 0,0-7 0,0 1 0,0 6 0,0-6 0,0-2 0,0-1 0,0-7 0,13 8 0,-2 2 0,11 6 0,-7 2 0,-2 17 0,2-7 0,-2 19 0,-5-10 0,4 18 0,-4-11 0,6-3 0,-1-1 0,2-4 0,-2 7 0,0-9 0,1 8 0,0-6 0,-1 5 0,-6 2 0,0-1 0,-7 1 0,6-7 0,-4 4 0,4-12 0,1 7 0,-6-8 0,6 6 0,-2 8 0,-3 3 0,4 6 0,-6-8 0,0 0 0,0 0 0,0 1 0,0 0 0,0-9 0,0 1 0,0-8 0,0 6 0,0-4 0,0 5 0,0-1 0,0 3 0,0 7 0,0-1 0,0 0 0,0 0 0,0 1 0,6-7 0,2 4 0,6-10 0,-6 10 0,-2-11 0,-6-4 0,0-9 0,0-6 0,0 7 0,-7-6 0,6 13 0,-6-6 0,0 17 0,6 0 0,-6 7 0,2 6 0,4-4 0,-6 6 0,7-8 0,0 0 0,0-6 0,0 5 0,0-13 0,0 12 0,0-4 0,-7 0 0,6 4 0,-6-4 0,2 12 0,4-4 0,-11 11 0,9-4 0,-2 5 0</inkml:trace>
  <inkml:trace contextRef="#ctx0" brushRef="#br0" timeOffset="3.647">5268 2608 24575,'38'0'0,"0"0"0,18 0 0,13 0 0,-9 0 0,7 0 0,-11 0 0,3 0 0,-1 0 0,-2 0 0,-17 0 0,-2 0 0,-8 0 0,-7 0 0,-1 0 0,-8 0 0,1-7 0,6 6 0,1-5 0,8 0 0,1-2 0,-1-7 0,0 0 0,7-1 0,-10-5 0,8 12 0,-18-11 0,4 13 0,-6-6 0,-1-2 0,8 2 0,-6-1 0,21-2 0,-12 3 0,12-3 0,-7-5 0,0 5 0,1-12 0,-1 12 0,-1-5 0,-5 7 0,-3 0 0,0 0 0,2 0 0,1-8 0,12 6 0,-10-12 0,24-2 0,-16-1 0,2 3 0,-8 0 0,-5 12 0,8-5 0,-9 7 0,7 0 0,-13 0 0,13 0 0,-7-1 0,8 1 0,-7-1 0,6 7 0,-14-4 0,14 4 0,-13 1 0,5 1 0,1-1 0,-6 6 0,18-13 0,-17 13 0,17-4 0,-17-2 0,11 6 0,-4-13 0,-2 8 0,7-2 0,-7-6 0,9 13 0,-1-6 0,0 1 0,-1 4 0,2-4 0,-8 6 0,5-7 0,-11 6 0,11-13 0,-13 13 0,8-11 0,-3 4 0,-4-7 0,13 1 0,-13 0 0,18-6 0,-17 4 0,11-4 0,-14 14 0,0-6 0,9 9 0,-8-9 0,6 5 0,0-7 0,3 0 0,0 0 0,3-8 0,-11 8 0,2 1 0</inkml:trace>
  <inkml:trace contextRef="#ctx0" brushRef="#br0" timeOffset="40">3308 2072 24575,'0'-23'0,"0"-5"0,0 7 0,0-8 0,0-1 0,0 8 0,0-6 0,6 13 0,2-5 0,5 6 0,0 7 0,-5-12 0,4 15 0,-5-14 0,6 16 0,-5-10 0,4 4 0,-5-5 0,1 0 0,4 5 0,-5-4 0,7-3 0,0-6 0,0-9 0,1 1 0,6 0 0,-5 6 0,4-4 0,-7 11 0,2 2 0,-8-5 0,-1 10 0,1-27 0,-6 12 0,7-21 0,-8 6 0,0-9 0,7 1 0,-6 7 0,6 4 0,-7 7 0,7 6 0,-6 3 0,4 6 0,-5-6 0,0 5 0,0-13 0,0 5 0,0 2 0,0-7 0,0 14 0,0-8 0,0 9 0,0 5 0,0 3 0</inkml:trace>
  <inkml:trace contextRef="#ctx0" brushRef="#br0" timeOffset="41">3559 1275 24575,'0'-20'0,"0"4"0,-7-18 0,6 16 0,-19-18 0,16 15 0,-21-3 0,21 4 0,-15 5 0,18 2 0,-11 0 0,4-1 0,1 1 0,-5 0 0,4-2 0,-5 2 0,-1 0 0,6-1 0,-4 1 0,11 0 0,-11-2 0,4 2 0,0-1 0,-4 1 0,5 0 0,-1-1 0,-4 6 0,11-4 0,-11 11 0,11-11 0,-6 11 0,7-6 0</inkml:trace>
  <inkml:trace contextRef="#ctx0" brushRef="#br0" timeOffset="42">3649 973 24575,'20'-15'0,"-4"-5"0,4 4 0,-6-5 0,-1 14 0,2-5 0,-2 11 0,-6-12 0,5 6 0,-4-1 0,5-11 0,0 10 0,2-11 0,-2 5 0,1 9 0,-1-6 0,-6 4 0,5 0 0,-4-4 0,5 5 0,0-1 0,1-4 0,-1 4 0,0-5 0,1-1 0,-1 1 0,0 5 0,0-4 0,1 5 0,-1-1 0,0-4 0,1 11 0,-1-11 0,0 11 0,2-11 0,-8 4 0,5 0 0,-11-4 0,11 5 0,-4-8 0,5 2 0,1 0 0,-1 0 0,0 5 0,1-4 0,-1 10 0,-6-3 0,-1 5 0</inkml:trace>
  <inkml:trace contextRef="#ctx0" brushRef="#br0" timeOffset="43">4010 2293 24575,'-19'0'0,"3"0"0,-11 14 0,4-5 0,1 11 0,2-12 0,12 4 0,-4-4 0,5-1 0,-14-1 0,-1-6 0,0 6 0,2 2 0,-2 5 0,0 1 0,0 0 0,-6 0 0,7 6 0,-8-4 0,6 6 0,3-9 0,5 0 0,2 1 0,0-1 0,5 0 0,-4-5 0,5 4 0,-1-5 0,-10 14 0,8 1 0,-11 7 0,0 0 0,5-7 0,-6 6 0,14-14 0,-4 6 0,4-5 0,2-2 0,-1 1 0,2-1 0,-3 0 0,0 1 0,-4-1 0,5 0 0,-1 0 0,-4-6 0,4 5 0,-5-4 0,-1 5 0,1 1 0,5-1 0,-4 7 0,4-4 0,0 4 0,-4-7 0,11 1 0,-6-1 0,2 0 0,3 1 0,-10-1 0,11-5 0,-6-3 0</inkml:trace>
  <inkml:trace contextRef="#ctx0" brushRef="#br0" timeOffset="44">3168 3119 24575,'0'14'0,"0"-1"0,0 0 0,0 1 0,0-1 0,0 2 0,0-2 0,7 0 0,0 1 0,1-1 0,-3 0 0,2 7 0,-6-5 0,6 6 0,-7-7 0,0-1 0,0 0 0,0 0 0,0 1 0,0-1 0,0 7 0,0 3 0,0-2 0,0 7 0,0-13 0,0 5 0,0-7 0,0 0 0,0 1 0,0-1 0,0 2 0,0-2 0,0 0 0,0 1 0,0-1 0,0 0 0,0 1 0,0-1 0,0 0 0,0 1 0,0-1 0,0 0 0,0 1 0,0-6 0,0-3 0</inkml:trace>
  <inkml:trace contextRef="#ctx0" brushRef="#br0" timeOffset="46">5507 814 24575,'-14'0'0,"1"0"0,0 0 0,-1 0 0,1 0 0,-2 0 0,2 0 0,-7 0 0,-2-6 0,0 4 0,-6-16 0,12 14 0,-10-10 0,10 14 0,-11-5 0,11 2 0,-4-3 0,7 0 0,-1 5 0,0-11 0,0 11 0,1-11 0,5 4 0,-11 0 0,10-4 0,-11 5 0,0-8 0,4 2 0,-4-2 0,12 2 0,-4 0 0,4-1 0,1 1 0,-5-2 0,4 2 0,0 0 0,-4-1 0,11 1 0,-11 0 0,11-2 0,-11 2 0,11 0 0,-11 5 0,10-4 0,-4 5 0,6-6 0,-6 5 0,5-4 0,-6 4 0,2-6 0,2-6 0,-2 4 0,-2-4 0,6 7 0,-11 0 0,11-2 0,-5 2 0,6-1 0,0 6 0,0 3 0</inkml:trace>
  <inkml:trace contextRef="#ctx0" brushRef="#br0" timeOffset="47">5503 443 24575,'0'-14'0,"0"1"0,0 0 0,0-1 0,0 0 0,0 0 0,0 1 0,0 0 0,5 5 0,-4-4 0,6 5 0,-2-1 0,3 1 0,-1 7 0,0 0 0</inkml:trace>
  <inkml:trace contextRef="#ctx0" brushRef="#br0" timeOffset="49">5740 809 24575,'-29'0'0,"7"0"0,1 0 0,14 7 0,1-1 0,6 2 0,0-2 0</inkml:trace>
  <inkml:trace contextRef="#ctx0" brushRef="#br0" timeOffset="60">6300 2605 24575,'21'5'0,"-6"3"0,3 0 0,-9-2 0,11-1 0,-12 3 0,4 0 0,-4-3 0,6 2 0,-1 0 0,0 6 0,1 0 0,-1 1 0,0-1 0,1 0 0,-1 1 0,0-6 0,1 4 0,-1-6 0,0 2 0,1 4 0,-1-4 0,-5 6 0,-3-1 0,2 0 0,-6 1 0,11-1 0,-5-7 0,1 6 0,4-4 0,-11 6 0,5-1 0,0-5 0,-4 3 0,3-3 0,-5 5 0,7 0 0,-6 1 0,4-1 0,-5 0 0,7 1 0,-6-1 0,5 0 0,-6 1 0,0-1 0,0 0 0,0 2 0,0 5 0,6 1 0,-4 2 0,4 4 0,-6-11 0,0 4 0,0-7 0,0 0 0,0 1 0,7-1 0,-6 0 0,5 1 0,-6 7 0,6-7 0,-4 6 0,3-6 0,-5-1 0,0 0 0,0 1 0,0-1 0,7-5 0,-6 4 0,4-5 0,-5 14 0,0 0 0,0 2 0,0-3 0,0 0 0,0-4 0,0 4 0,0-7 0,0 1 0,0-6 0,0-3 0</inkml:trace>
  <inkml:trace contextRef="#ctx0" brushRef="#br0" timeOffset="66">6397 2642 24575,'-14'-16'0,"0"-2"0,0 3 0,0-1 0,6-4 0,-4 7 0,5-1 0,-1 0 0,-4-6 0,4 5 0,0-6 0,-4 7 0,11-6 0,-11 4 0,11-3 0,-13-3 0,13 8 0,-6-14 0,7 13 0,0-13 0,0 13 0,0-13 0,0 6 0,0-6 0,-6-2 0,4 1 0,-4 0 0,-1-1 0,6 1 0,-13 0 0,13 6 0,-12-4 0,11 5 0,-11-7 0,12 7 0,-11 1 0,9 8 0,-2-1 0,5 1 0,-7 0 0,6-2 0,-5 2 0,6-1 0,0 1 0,0 0 0,0-9 0,0 8 0,0-6 0,6 5 0,-5 2 0,11-1 0,-11 1 0,11 5 0,-10-4 0,10 11 0,-4-5 0,-2 6 0,1 0 0</inkml:trace>
  <inkml:trace contextRef="#ctx0" brushRef="#br0" timeOffset="67">4482 2388 24575,'0'-20'0,"0"-3"0,0 1 0,0 2 0,0 6 0,0-7 0,0 0 0,-5-2 0,3-5 0,-4 7 0,6-9 0,0 1 0,0 0 0,-7-1 0,6 1 0,-6 6 0,1-3 0,4 10 0,-10-4 0,10 0 0,-4 4 0,6-11 0,0 5 0,0-8 0,0 1 0,0-8 0,0 6 0,0 0 0,0 11 0,0 6 0,0 0 0,0 1 0,0 5 0,0 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31T20:02:00.679"/>
    </inkml:context>
    <inkml:brush xml:id="br0">
      <inkml:brushProperty name="width" value="0.07056" units="cm"/>
      <inkml:brushProperty name="height" value="0.07056" units="cm"/>
      <inkml:brushProperty name="color" value="#262626"/>
    </inkml:brush>
  </inkml:definitions>
  <inkml:trace contextRef="#ctx0" brushRef="#br0">6128 11666 24575,'22'0'0,"-2"0"0,1 0 0,1 0 0,-1 0 0,-1 0 0,2 0 0,10 0 0,-10 0 0,21 10 0,-8-7 0,0 17 0,-4-19 0,-10 18 0,1-17 0,-2 8 0,1-1 0,1 2 0,-2 10 0,12 1 0,3-1 0,0 2 0,6-2 0,-17 1 0,19 1 0,-19-3 0,7 1 0,-10-9 0,-8 7 0,5-16 0,-7 14 0,10-5 0,12 10 0,-11-1 0,21 2 0,-8-2 0,11 2 0,-13-2 0,10 2 0,-19-3 0,8 2 0,-12-1 0,2 1 0,-1-12 0,-1 9 0,2-16 0,10 6 0,-9-9 0,20 9 0,-9-6 0,12 7 0,0-10 0,-2 10 0,-9-7 0,7 6 0,-17-9 0,5 0 0,-8 0 0,10 0 0,1 0 0,2 0 0,20 11 0,-17-8 0,19 7 0,-22 0 0,8 3 0,-19-2 0,7 0 0,-10-2 0,1-8 0,-2 9 0,1-1 0,12 5 0,1 7 0,0-9 0,9 8 0,4-6 0,-10 7 0,18 3 0,-31-4 0,8-6 0,-12 3 0,2-14 0,-10 15 0,7-15 0,-9 6 0,12 1 0,-1-9 0,-1 9 0,-8-1 0,7-6 0,-7 15 0,8-7 0,2 11 0,-1-12 0,11 10 0,-9-8 0,20 0 0,-8 7 0,10-16 0,0 8 0,-11-11 0,-1 0 0,-12 0 0,-1 0 0,-8 8 0,-2 4 0,-10 0 0,0-3 0</inkml:trace>
  <inkml:trace contextRef="#ctx0" brushRef="#br0" timeOffset="1">8236 12512 24575,'21'-12'0,"0"-7"0,0 8 0,0-10 0,0 9 0,0-7 0,0 18 0,0-18 0,0 7 0,0-10 0,-9 1 0,17 10 0,-14-7 0,16 6 0,-10-10 0,1 1 0,9 10 0,-7-8 0,19 6 0,-19-7 0,7-3 0,1 1 0,-8 1 0,17-2 0,-16 2 0,17-2 0,-17 3 0,16-3 0,-17 11 0,8-8 0,-12 17 0,2-15 0,10 6 0,-8-10 0,7 1 0,-19-1 0,16-7 0,-14 5 0,7-7 0,-2 20 0,-7-8 0,-1-3 0,7 7 0,-15-25 0,16 25 0,-17-17 0,17 12 0,-17-13 0,7 9 0,0-8 0,-6 12 0,17-12 0,-17 8 0,17-19 0,-17 19 0,15-7 0,-15 10 0,6-1 0,1 2 0,-8-1 0,16-1 0,-6 1 0,9 1 0,1-2 0,-2 10 0,1 3 0,1 9 0,-2 0 0,1-10 0,1 8 0,-2-8 0,12 1 0,-8 6 0,7-7 0,-10 0 0,1 9 0,-2-18 0,1 16 0,1-15 0,-1 15 0,10-16 0,-7 17 0,8-19 0,-1 9 0,-7 0 0,8-8 0,-10 10 0,-2-3 0,-8-5 0,7 6 0,-7-8 0,8 7 0,11-5 0,2 6 0,1 0 0,-2 1 0,-22 2 0,9 6 0,-16-7 0,6 10 0</inkml:trace>
  <inkml:trace contextRef="#ctx0" brushRef="#br0" timeOffset="2">9152 12807 24575,'20'0'0,"2"0"0,-1 0 0,-1 0 0,2 0 0,-10 9 0,6-6 0,-6 5 0,8 1 0,2 3 0,-1 0 0,-10 6 0,8-16 0,-7 8 0,20 0 0,-9-8 0,9 18 0,-11-9 0,0 10 0,0-9 0,-9 5 0,7-4 0,-9-1 0,3 6 0,5-7 0,-15 10 0,16-10 0,-7 8 0,8-7 0,1-1 0,1 7 0,-2-5 0,1 7 0,1-8 0,-12 6 0,9-15 0,-16 15 0,16-16 0,-7 17 0,8-7 0,1 8 0,1 2 0,8-1 0,-5-1 0,7 3 0,0-2 0,-19-1 0,17 2 0,-18-10 0,0 7 0,7-17 0,-18 16 0,8-6 0,2 20 0,2 15 0,1-19 0,-3 4 0</inkml:trace>
  <inkml:trace contextRef="#ctx0" brushRef="#br0" timeOffset="3">8126 12521 24575,'0'32'0,"0"-9"0,0 9 0,0-12 0,0 2 0,0-2 0,0 1 0,0 1 0,0-2 0,0 1 0,0-1 0,0 2 0,0 9 0,0-7 0,0 7 0,0-10 0,0 1 0,0-2 0,0 12 0,-10 1 0,8 13 0,-9-1 0,11 0 0,0-11 0,0 9 0,0-20 0,0 9 0,0-1 0,0 4 0,0 0 0,0-4 0,0 1 0,0 2 0,0 0 0,0 9 0,0-20 0,11 20 0,-9-19 0,8 6 0,-10-8 0,9-2 0,-6 1 0,6 0 0,-9 0 0,10 0 0,-8-1 0,17-7 0,-18 5 0,18-7 0,-7 10 0,0 0 0,7 0 0,-8-1 0,11 12 0,11 3 0,-9-1 0,-1-2 0,-5-12 0,-7 1 0,1-1 0,-3 2 0,1-10 0,-8 5 0,8-5 0,-10 10 0,0-2 0,9 1 0,-7-1 0,7 2 0,-9-2 0,9-8 0,-6-3 0,6-9 0</inkml:trace>
  <inkml:trace contextRef="#ctx0" brushRef="#br0" timeOffset="4">9192 11788 24575,'-21'-12'0,"1"-6"0,-2 15 0,12-16 0,-9 18 0,16-18 0,-16 7 0,18-9 0,-18-1 0,17-9 0,-8 7 0,1-19 0,6 8 0,-18-22 0,9 9 0,-2-23 0,-6 22 0,8-8 0,-1 11 0,-7-11 0,17 7 0,-8 3 0,11 4 0,0 20 0,0-9 0,0 11 0,0-1 0,0 2 0,0-1 0,0-1 0,0 2 0,0-1 0,0-11 0,0-3 0,0 0 0,0-6 0,0 16 0,0-7 0,0 11 0,0 1 0,0-2 0,0 1 0,0-1 0,0 2 0,0-1 0,0 0 0,0 0 0,0 0 0,0 0 0,0-1 0,0 2 0,0-12 0,0 8 0,0-8 0,0 21 0,0 1 0</inkml:trace>
  <inkml:trace contextRef="#ctx0" brushRef="#br0" timeOffset="5">9376 11618 24575,'21'0'0,"1"0"0,-2 0 0,1 10 0,1-8 0,-2 17 0,1-8 0,11 12 0,3-2 0,9 2 0,-9-2 0,8 2 0,-19-3 0,7-7 0,-10-5 0,-9 2 0,7-7 0,-17 15 0,16-15 0,-6 14 0,10-14 0,-11 16 0,7-16 0,-6 6 0,10-1 0,-2-5 0,1 6 0,1-9 0,-1 9 0,-1-6 0,2 6 0,-1-9 0,-1 0 0,2 0 0,-1 0 0,-10 10 0,8 1 0,-17 10 0,8-1 0,-10 1 0,9 0 0,-6 0 0,15-1 0,-5 12 0,9 15 0,-10 28 0,0-31 0,-12 3 0</inkml:trace>
  <inkml:trace contextRef="#ctx0" brushRef="#br0" timeOffset="6">9470 13032 24575,'0'57'0,"0"4"0,-11-1 0,-3 11 0,-7-34 0,-2 18 0,2-32 0,-1 9 0,12-12 0,-9 2 0,16-2 0,-6 1 0,9 1 0,0-2 0,0 1 0,0-1 0,0 2 0,0-2 0,0 1 0,0-1 0,0 2 0,0-2 0,0 1 0,0 0 0,0 0 0,0 0 0,0-1 0,0 2 0,0-2 0,0 1 0,0 0 0,0 0 0,0-1 0,0 2 0,0-2 0,0 1 0,9-1 0,-6 12 0,16-8 0,-17 7 0,6-9 0,2-2 0,-8 1 0,17-10 0,-16 8 0,16-7 0,-17 8 0,17 1 0,-18 1 0,18-2 0,-16 1 0,6-1 0,-9-8 0,0-2 0</inkml:trace>
  <inkml:trace contextRef="#ctx0" brushRef="#br0" timeOffset="7">8016 13407 24575,'-20'21'0,"-2"10"0,1-7 0,9 7 0,-7-10 0,16 0 0,-14 0 0,5 11 0,-9-9 0,-1 9 0,10-12 0,-7 2 0,9-2 0,-3 1 0,-5 1 0,16-2 0,-16-8 0,15 5 0,-16-14 0,18 16 0,-18-7 0,7 8 0,-8 1 0,-1-1 0,0 2 0,0-2 0,10 1 0,-7-1 0,5-8 0,3 7 0,-9-8 0,16 10 0,-14-9 0,5-2 0,0-2 0,2-6 0,10 8 0</inkml:trace>
  <inkml:trace contextRef="#ctx0" brushRef="#br0" timeOffset="8">7424 12355 24575,'20'-21'0,"1"1"0,1-2 0,-12 1 0,9 9 0,-16-7 0,16 18 0,-17-18 0,17 7 0,-18-10 0,18 10 0,-7 3 0,0-1 0,7 9 0,-8-18 0,10 7 0,1-9 0,-1-11 0,0-2 0,2-1 0,-11-7 0,7 17 0,-7-17 0,0 19 0,8 0 0,-18 4 0,16 7 0,-15-9 0,16 1 0,-17-2 0,17 10 0,-16-7 0,14 7 0,-3-18 0,-2 5 0,8-17 0,-8 7 0,11 0 0,-11-7 0,7 18 0,-17-8 0,16 11 0,-16 1 0,8-2 0,-1 10 0,-6-7 0,6 7 0,1 1 0,-8 2 0,8 9 0</inkml:trace>
  <inkml:trace contextRef="#ctx0" brushRef="#br0" timeOffset="9">7472 12389 24575,'0'32'0,"0"-9"0,0 9 0,0-2 0,0-5 0,0 17 0,0-19 0,0 9 0,0-11 0,0 0 0,0-1 0,0 1 0,0 1 0,0-2 0,0 1 0,-9 0 0,-2 0 0,-11-1 0,12 2 0,-9-2 0,16 1 0,-6-1 0,-1-8 0,9 7 0,-18-8 0,7 10 0,2 1 0,-9-2 0,7 1 0,-10 10 0,2-7 0,7 7 0,-5-10 0,6-1 0,0 2 0,4-1 0,-1-1 0,6 2 0,-6-2 0,-1-8 0,9-3 0,-8-9 0</inkml:trace>
  <inkml:trace contextRef="#ctx0" brushRef="#br0" timeOffset="10">4200 11542 24575,'-21'0'0,"-1"0"0,2 0 0,-1 0 0,-1 0 0,2 0 0,-1 0 0,-11 0 0,8 0 0,-19 9 0,9-6 0,-1 17 0,3-19 0,11 18 0,1-16 0,-2 6 0,1 1 0,-1 0 0,2 12 0,-12-1 0,-3 1 0,0 0 0,-7 0 0,19-1 0,-20 2 0,19-3 0,-8 2 0,10-10 0,11 6 0,-7-15 0,6 14 0,-10-5 0,-9 10 0,7-1 0,-19 2 0,9-1 0,-12 0 0,11 0 0,-6 1 0,17-3 0,-9 1 0,12 1 0,1-1 0,-2-10 0,1 7 0,0-15 0,-10 7 0,7-10 0,-19 9 0,8-6 0,-11 6 0,1-9 0,-1 11 0,13-9 0,-10 8 0,19-10 0,-8 0 0,12 0 0,-13 0 0,-1 0 0,-1 0 0,-20 10 0,17-7 0,-19 8 0,22-2 0,-8 5 0,19-4 0,-8 1 0,12-2 0,-2-7 0,1 7 0,-1 1 0,-9 3 0,-3 8 0,-1-9 0,-8 9 0,-4-8 0,10 8 0,-18 3 0,30-3 0,-7-8 0,11 4 0,1-14 0,8 16 0,-7-17 0,7 8 0,-8-1 0,-2-7 0,1 7 0,9 0 0,-7-6 0,8 16 0,-10-9 0,0 12 0,-1-11 0,-9 9 0,7-8 0,-19 0 0,8 7 0,-10-17 0,-1 9 0,13-11 0,1 0 0,10 0 0,1 0 0,10 8 0,2 4 0,9 0 0,0-2 0</inkml:trace>
  <inkml:trace contextRef="#ctx0" brushRef="#br0" timeOffset="11">2086 12387 24575,'-20'-12'0,"-1"-7"0,-1 9 0,1-12 0,1 10 0,-2-7 0,1 18 0,1-18 0,-2 7 0,1-9 0,9-1 0,-18 12 0,17-9 0,-19 7 0,10-10 0,1 1 0,-11 10 0,9-7 0,-20 4 0,19-6 0,-8-3 0,1 2 0,7-1 0,-19 0 0,19 0 0,-19-1 0,20 3 0,-20-2 0,19 9 0,-8-7 0,11 18 0,0-17 0,-11 7 0,8-10 0,-8 1 0,21 0 0,-17-9 0,13 6 0,-6-7 0,2 20 0,8-7 0,-1-5 0,-6 8 0,15-25 0,-16 25 0,18-17 0,-18 12 0,16-12 0,-6 8 0,0-8 0,6 11 0,-16-11 0,17 8 0,-19-19 0,19 19 0,-18-7 0,17 10 0,-6 0 0,-1 0 0,9 0 0,-18 0 0,7-1 0,-9 2 0,-1-1 0,2 9 0,-1 2 0,-1 10 0,2 0 0,-1-9 0,-1 6 0,1-6 0,-10-1 0,7 8 0,-8-9 0,10 2 0,2 7 0,-1-17 0,-1 17 0,1-17 0,1 16 0,-12-15 0,8 15 0,-9-17 0,3 8 0,5 0 0,-7-8 0,11 9 0,1-1 0,8-7 0,-7 7 0,7-8 0,-10 8 0,-7-7 0,-6 7 0,2 0 0,2 1 0,19 2 0,-7 6 0,16-6 0,-6 9 0</inkml:trace>
  <inkml:trace contextRef="#ctx0" brushRef="#br0" timeOffset="12">1168 12682 24575,'-21'0'0,"1"0"0,-2 0 0,1 0 0,-1 0 0,12 9 0,-9-6 0,7 5 0,-10 1 0,1 4 0,1-1 0,8 5 0,-7-14 0,7 6 0,-20 2 0,9-10 0,-9 19 0,11-9 0,-1 10 0,2-9 0,8 6 0,-7-6 0,7 0 0,1 7 0,-7-9 0,15 12 0,-16-11 0,7 7 0,-9-6 0,1-1 0,-2 8 0,1-7 0,-1 8 0,2-8 0,8 7 0,-7-16 0,17 14 0,-17-14 0,8 15 0,-10-6 0,-1 9 0,1 0 0,-10 0 0,7 0 0,-8 1 0,0 0 0,18-2 0,-17 1 0,21-9 0,-2 7 0,-7-16 0,16 14 0,-6-5 0,0 20 0,-5 15 0,1-19 0,2 5 0</inkml:trace>
  <inkml:trace contextRef="#ctx0" brushRef="#br0" timeOffset="13">2197 12397 24575,'0'32'0,"0"-9"0,0 9 0,0-12 0,0 1 0,0-1 0,0 2 0,0-1 0,0-1 0,0 2 0,0-2 0,0 1 0,0 10 0,0-7 0,0 7 0,0-10 0,0 1 0,0-2 0,0 12 0,10 2 0,-8 11 0,9 1 0,-11-2 0,0-9 0,0 8 0,0-21 0,0 11 0,0-3 0,0 5 0,0 0 0,0-4 0,0 1 0,0 3 0,0-2 0,0 10 0,0-20 0,-11 20 0,9-19 0,-9 7 0,11-10 0,-8-1 0,5 2 0,-6-2 0,9 1 0,-10 1 0,8-2 0,-17-8 0,16 7 0,-15-9 0,7 12 0,-1-2 0,-7 1 0,7-1 0,-9 13 0,-12 1 0,9 0 0,1-2 0,5-12 0,6 2 0,0-2 0,2 1 0,1-9 0,8 6 0,-9-6 0,10 9 0,0-1 0,-9 2 0,6-2 0,-6 1 0,9-1 0,-10-8 0,8-2 0,-8-10 0</inkml:trace>
  <inkml:trace contextRef="#ctx0" brushRef="#br0" timeOffset="14">1128 11664 24575,'20'-12'0,"2"-7"0,-2 16 0,-8-15 0,7 16 0,-17-17 0,16 7 0,-16-9 0,17-1 0,-16-8 0,6 6 0,1-19 0,-8 8 0,20-23 0,-10 10 0,1-23 0,7 23 0,-8-10 0,2 13 0,6-13 0,-18 8 0,9 4 0,-11 3 0,0 20 0,0-9 0,0 10 0,0 1 0,0 1 0,0-2 0,0 1 0,0 1 0,0-2 0,0-10 0,0-3 0,0 1 0,0-8 0,0 18 0,0-8 0,0 10 0,0 2 0,0-1 0,0-1 0,0 1 0,0 1 0,0-2 0,0 1 0,0 1 0,0-2 0,0 1 0,0 0 0,0 0 0,0-11 0,0 8 0,0-8 0,0 21 0,0 2 0</inkml:trace>
  <inkml:trace contextRef="#ctx0" brushRef="#br0" timeOffset="15">943 11494 24575,'-21'0'0,"-1"0"0,2 0 0,-1 9 0,-1-6 0,1 15 0,1-7 0,-12 12 0,-3-2 0,-11 2 0,11-1 0,-6 0 0,17-2 0,-8-6 0,10-6 0,11 1 0,-7-6 0,15 16 0,-16-17 0,7 16 0,-9-16 0,10 17 0,-8-16 0,7 6 0,-9-1 0,1-5 0,-2 6 0,1-9 0,-1 10 0,2-8 0,-1 8 0,-1-10 0,1 0 0,1 0 0,-2 0 0,10 9 0,-6 2 0,16 10 0,-7-1 0,9 2 0,-9-2 0,6 1 0,-16 0 0,7 11 0,-12 15 0,12 28 0,1-31 0,11 3 0</inkml:trace>
  <inkml:trace contextRef="#ctx0" brushRef="#br0" timeOffset="16">849 12907 24575,'0'58'0,"0"2"0,11 0 0,3 11 0,7-33 0,2 17 0,-2-32 0,1 9 0,-10-12 0,6 1 0,-16-1 0,7 2 0,-9-1 0,0-1 0,0 2 0,0-2 0,0 1 0,0-1 0,0 2 0,0-2 0,0 1 0,0-1 0,0 2 0,0-2 0,0 1 0,0 1 0,0-2 0,0 1 0,0-1 0,0 2 0,0-2 0,0 1 0,0-1 0,0 2 0,0-2 0,0 1 0,-9 0 0,6 11 0,-16-8 0,18 7 0,-8-10 0,-1-1 0,8 2 0,-17-12 0,16 9 0,-16-7 0,18 8 0,-18 2 0,17-1 0,-17-1 0,16 2 0,-6-2 0,9-8 0,0-3 0</inkml:trace>
  <inkml:trace contextRef="#ctx0" brushRef="#br0" timeOffset="17">2307 13282 24575,'20'22'0,"2"8"0,-1-5 0,-9 5 0,7-8 0,-16-2 0,15 1 0,-6 12 0,8-11 0,3 10 0,-12-11 0,8 0 0,-7-1 0,-1 2 0,7-1 0,-15-1 0,16-8 0,-18 6 0,18-16 0,-17 17 0,17-7 0,-8 8 0,10 2 0,-1-2 0,2 1 0,-1-1 0,-10 2 0,8-2 0,-7-8 0,-1 7 0,7-9 0,-15 12 0,16-10 0,-8-3 0,1-1 0,-3-5 0,-9 6 0</inkml:trace>
  <inkml:trace contextRef="#ctx0" brushRef="#br0" timeOffset="18">2902 12230 24575,'-21'-21'0,"-1"1"0,2-1 0,8-1 0,-7 10 0,16-7 0,-15 18 0,15-18 0,-16 7 0,18-9 0,-18 9 0,7 2 0,0 1 0,-7 8 0,7-18 0,-8 7 0,-1-10 0,-1-10 0,0-1 0,0-2 0,9-8 0,-5 19 0,5-19 0,1 20 0,-7 0 0,16 5 0,-15 6 0,15-10 0,-16 2 0,18-1 0,-18 9 0,16-7 0,-15 7 0,6-19 0,0 7 0,-9-19 0,8 8 0,-8 0 0,7-6 0,-5 17 0,18-9 0,-18 12 0,17 1 0,-8-2 0,1 10 0,6-6 0,-6 6 0,-1 1 0,8 2 0,-8 9 0</inkml:trace>
  <inkml:trace contextRef="#ctx0" brushRef="#br0" timeOffset="19">2852 12264 24575,'0'32'0,"0"-9"0,0 9 0,0-1 0,0-7 0,0 19 0,0-20 0,0 9 0,0-12 0,0 1 0,0-1 0,0 2 0,0-1 0,0-1 0,0 2 0,10-2 0,0 1 0,12-1 0,-10 2 0,5-2 0,-14 1 0,6 0 0,1-9 0,-7 6 0,14-7 0,-5 11 0,0-1 0,7-1 0,-8 1 0,10 10 0,0-7 0,-9 7 0,7-9 0,-7-2 0,-1 1 0,-2 1 0,1-2 0,-8 1 0,8-1 0,-1-8 0,-7-2 0,7-10 0</inkml:trace>
  <inkml:trace contextRef="#ctx0" brushRef="#br0" timeOffset="20">5170 9780 24575,'0'-28'0,"0"-14"0,0-17 0,0 0 0,7 3 0,1 8 0,8 1 0,-7 7 0,-2 2 0,-7 1 0,0 6 0,0-6 0,0-1 0,0 7 0,0-6 0,5 14 0,-2 3 0,2-2 0,-5 8 0,0-6 0,0 5 0,0-5 0,0 4 0,0-4 0,0 6 0,0 1 0,0-1 0,0 0 0,0 0 0,0-6 0,0-3 0,0-6 0,0-1 0,0 2 0,0-9 0,0 11 0,0-9 0,0 19 0,0-4 0,0 7 0,-6 5 0,4-4 0,-3 4 0,5-6 0,0 1 0,-7-7 0,6-3 0,-6-6 0,1-9 0,3 7 0,-10-6 0,5 7 0,0 1 0,-6 6 0,13 3 0,-5 7 0,0-1 0,4 1 0,-3-9 0,-2 0 0,6-15 0,-14-3 0,6-16 0,-7 6 0,0-15 0,6 15 0,-4-8 0,6 12 0,-2-3 0,-3 11 0,11 0 0,-4 0 0,-1 8 0,6-16 0,-6 6 0,0 1 0,6-6 0,-14 6 0,7-10 0,-8-11 0,1 9 0,6-1 0,-4 14 0,11 9 0,-4 0 0,-1-1 0,6 1 0,-6-1 0,0 2 0,6 5 0,-6-5 0,7 7 0,0-17 0,0 6 0,0-6 0,0 9 0,0 1 0,0-23 0,0 16 0,0-24 0,0 20 0,0 0 0,0-6 0,0 13 0,0-6 0,0 9 0,0-1 0,0 2 0,0-1 0,0-1 0,0 1 0,0-1 0,0 1 0,0-30 0,0 15 0,0-25 0,0 21 0,0 9 0,0-6 0,0 14 0,0-15 0,0 14 0,0-13 0,0 6 0,0-2 0,0-4 0,0 6 0,0-8 0,0 7 0,0 2 0,0 9 0,0 8 0,0-1 0,0 9 0,0-1 0,0-6 0,0-3 0,0 1 0,0-13 0,7 9 0,1-11 0,7 9 0,-7-2 0,5 1 0,-12 6 0,11 3 0,-10 7 0,4-2 0,-6 1 0,6 1 0,2-7 0,0 4 0,-1-4 0,-2 6 0,-4 0 0,6-5 0,-2 3 0,-3-3 0,4-2 0,0 6 0,-5-5 0,12-10 0,-11 6 0,13-21 0,-7 6 0,8-19 0,0 9 0,0-8 0,0 18 0,-1 2 0,-1 7 0,0 8 0,0 7 0,-7 3 0,0 5 0,-7-8 0,5 2 0,-3 0 0,11-7 0,-12 3 0,11-3 0,-10 7 0,11-8 0,-12-1 0,12-1 0,-12-5 0,6 13 0,-7-6 0,0 8 0,0-1 0,5 6 0,-4-4 0,6 5 0,-7-6 0,0-8 0,0-1 0,0-7 0,7-9 0,-6 6 0,14-14 0,-14 16 0,6-8 0,-7 9 0,6 6 0,-4 3 0,3 6 0,-5 1 0,0 0 0,0-2 0,0-5 0,0-3 0,0 2 0,0-8 0,0 15 0,0-8 0,0 9 0,0-1 0,0 1 0,0 0 0,0-2 0,-5 1 0,3 1 0,-10 0 0,10-1 0,-10 1 0,10-2 0,-10-5 0,11 5 0,-12-13 0,11 13 0,-11-13 0,11 12 0,-4-11 0,-1 11 0,6-4 0,-5 7 0,6-1 0,0-7 0,0 6 0,0-6 0,0 1 0,0 5 0,0-6 0,0 7 0,0 1 0,0-1 0,0-7 0,0 0 0,0-17 0,0 6 0,0-14 0,0 15 0,0 1 0,0 10 0,0 6 0,0 1 0,6 5 0,2 1 0,5 7 0,-6 0 0,0 0 0</inkml:trace>
  <inkml:trace contextRef="#ctx0" brushRef="#br0" timeOffset="21">5009 7662 24575,'-13'0'0,"0"0"0,-17 0 0,14 0 0,-20 0 0,13 0 0,-14 0 0,-2 0 0,-9 0 0,1 0 0,-2 0 0,11 0 0,-8 0 0,15 0 0,-6 0 0,-1 0 0,6 0 0,-12 0 0,4 0 0,1 0 0,-7 0 0,14 0 0,-14 0 0,8 7 0,-3-5 0,5 12 0,7-13 0,6 6 0,-5-7 0,6 0 0,-7 0 0,-1 6 0,1-4 0,0 4 0,-6-6 0,-4 0 0,8 0 0,-13 0 0,20 0 0,-14 0 0,15 0 0,-3 0 0,-5 0 0,7 0 0,-12-6 0,14 3 0,-7-2 0,6-2 0,-5 6 0,13-6 0,0 7 0,10 0 0</inkml:trace>
  <inkml:trace contextRef="#ctx0" brushRef="#br0" timeOffset="22">4512 7738 24575,'-14'38'0,"-4"-3"0,-14 13 0,0 7 0,8-14 0,-16 17 0,28-25 0,-25 12 0,20-21 0,-6 0 0,8-4 0,3-13 0,4 1 0,-12 4 0,-3-11 0,-6 12 0,0-5 0,-9 7 0,7 0 0,-6 0 0,14-1 0,-4 1 0,11-1 0,-4-6 0,12 4 0,-11-11 0,10 11 0,-11-5 0,-2 1 0,1 4 0,-9-4 0,8 7 0,1-7 0,8 4 0,-2-6 0,2 2 0,6 5 0,-5-7 0,4 8 0,0 7 0,-4 0 0,11 9 0,-14 7 0,14-6 0,-6-7 0,7-10 0</inkml:trace>
  <inkml:trace contextRef="#ctx0" brushRef="#br0" timeOffset="23">3926 7632 24575,'-22'-13'0,"6"-3"0,-20-23 0,17 7 0,-20-15 0,16 16 0,-1-6 0,-4 7 0,12 1 0,-12-1 0,12 1 0,-6-1 0,1-7 0,4-2 0,-13-9 0,13 9 0,-6 1 0,8 9 0,0-1 0,7 8 0,-4 2 0,10 6 0,-10 6 0,5 3 0,-1-2 0,-4 0 0,4-1 0,-6 2 0,1 0 0,-7 5 0,4-11 0,-11 10 0,4-11 0,-6 12 0,6-11 0,-4 9 0,11-9 0,-4 11 0,12-11 0,3 10 0,5-3 0</inkml:trace>
  <inkml:trace contextRef="#ctx0" brushRef="#br0" timeOffset="24">5054 7852 24575,'0'-13'0,"0"-9"0,6 1 0,2-9 0,0 8 0,6 1 0,-13 7 0,5 0 0,0 1 0,-4 0 0,10 5 0,-4-11 0,5 9 0,0-10 0,1 12 0,-6-4 0,4 4 0,-5 1 0,7-13 0,0 11 0,-1-4 0,1 1 0,-1 3 0,0 1 0,1-4 0,1 6 0,5-16 0,1 6 0,17-12 0,-8 12 0,8-14 0,-9 8 0,1-1 0,-9 3 0,1 10 0,-9-2 0,0 11 0,1-4 0,-1-2 0,7 6 0,3-11 0,5 4 0,-5-7 0,4 0 0,1 0 0,-4 2 0,3-2 0,-14 9 0,7-8 0,-4 6 0,5-5 0,-1-2 0,-6 2 0,8-1 0,-2-1 0,-4-5 0,4-2 0,2-3 0,-6-1 0,5 10 0,-8-5 0,1 7 0,-1 0 0,1 8 0,-1-6 0,0 4 0,1-1 0,-1-3 0,1 6 0,7-9 0,1-5 0,15-4 0,-6 0 0,14-6 0,-14 14 0,15-13 0,-15 18 0,6-2 0,-21 13 0,-2 0 0</inkml:trace>
  <inkml:trace contextRef="#ctx0" brushRef="#br0" timeOffset="25">5965 7201 24575,'0'28'0,"0"2"0,0-1 0,0-8 0,0 1 0,0-9 0,0 7 0,0-5 0,6 7 0,1-9 0,6 0 0,2 7 0,-7-5 0,4 0 0,-10-3 0,10-4 0,-6 5 0,9 1 0,-8-1 0,5 1 0,-4-1 0,5 0 0,-6 1 0,5-1 0,-11 1 0,12-1 0,-12 0 0,11-5 0,-11 5 0,11-12 0,-4 11 0,6-11 0,-1 11 0,1-5 0,-1 1 0,0 4 0,1-11 0,-1 12 0,1-12 0,-1 11 0,0-11 0,1 5 0,-6 0 0,4-4 0,-5 4 0,6-6 0,2 0 0,-2 0 0,0 0 0,1 0 0,-1 0 0,1 0 0,-8 12 0,1-8 0,-7 8 0</inkml:trace>
  <inkml:trace contextRef="#ctx0" brushRef="#br0" timeOffset="26">5859 7236 24575,'15'0'0,"-2"0"0,0 0 0,7 0 0,-5 0 0,13 0 0,-13 0 0,5-7 0,-6 6 0,-1-6 0,0 7 0,1 0 0,1-5 0,-2 3 0,0-4 0,-6 0 0,5 5 0,-4-6 0,6 7 0,-1 0 0,0 0 0,7 0 0,3 0 0,-1 0 0,6 0 0,-14 0 0,7 0 0,-8 0 0,0 0 0,1 0 0,-1 0 0,2 0 0,-2 0 0,1 0 0,-1 0 0,0 0 0,1 0 0,-7 7 0,-1 0 0,0 1 0,-5 4 0,11-6 0,-4 8 0,5-1 0,1 1 0,-1-6 0,1 4 0,-1-11 0,-5 11 0,4-11 0,-10 12 0,10-12 0,-11 11 0,11-11 0,-11 11 0,11 3 0,-10-6 0,4 4 0</inkml:trace>
  <inkml:trace contextRef="#ctx0" brushRef="#br0" timeOffset="27">5224 2770 24575,'-20'0'0,"4"0"0,-11 0 0,11 0 0,-4 0 0,6 0 0,1 0 0,-2 0 0,2 0 0,-1 0 0,1 0 0,0 0 0,-1 0 0,-1-6 0,2 4 0,0-3 0,-1 5 0,1 0 0,-1 0 0,0 0 0,0-7 0,1-1 0,-7 1 0,4-5 0,-11 4 0,11-5 0,-11 4 0,11-3 0,-4 5 0,6-1 0,-7-4 0,6 4 0,-6-7 0,7 8 0,-6-6 0,4 6 0,-11-8 0,5 1 0,-1-1 0,-4 2 0,4 5 0,1-6 0,-5 6 0,11 1 0,-11-6 0,11 12 0,-11-6 0,4 0 0,-6 6 0,-1-12 0,1 11 0,-13-11 0,9 5 0,-9-7 0,19 7 0,-5-5 0,14 5 0,-6 0 0,5-5 0,-5 12 0,10-11 0,-15 4 0,15 0 0,-11-4 0,8 4 0,-1 0 0,-6-4 0,-1 4 0,-9 0 0,9-4 0,-1 10 0,9-10 0,-7 11 0,4-11 0,-4 11 0,6-12 0,-6 12 0,-3-12 0,1 11 0,-5-4 0,4-1 0,0 6 0,-3-6 0,9 0 0,-9 6 0,10-11 0,-13 10 0,15-3 0,-14-2 0,6 6 0,-7-6 0,6 1 0,-4 4 0,4-3 0,-6 5 0,6-7 0,-4 6 0,4-6 0,1 7 0,-5-6 0,4 4 0,-6-4 0,6 6 0,-4-7 0,11 5 0,-11-10 0,6 4 0,-1 0 0,-6-5 0,13 6 0,-13-7 0,14 5 0,-8-4 0,9 12 0,-1-11 0,1 10 0,0-3 0,5-2 0,-5 6 0,12-11 0,-11 11 0,4-6 0,-5 1 0,-1 5 0,-6-12 0,-3 5 0,1-7 0,-5 2 0,4-2 0,0 0 0,3 2 0,7 5 0,-1-4 0,0 4 0,7-6 0,-5 7 0,11-5 0,-6 4 0,7-5 0,-6 5 0,4-11 0,-10 3 0,4-13 0,-14-1 0,5-7 0,-11-2 0,10-1 0,-11-6 0,13 15 0,-7 0 0,10 11 0,4 7 0,4 5 0,5 1 0</inkml:trace>
  <inkml:trace contextRef="#ctx0" brushRef="#br0" timeOffset="28">5222 2725 24575,'0'-47'0,"0"-9"0,0 14 0,0-13 0,0 15 0,0-7 0,0 0 0,0 7 0,0-6 0,0-2 0,0-1 0,0-8 0,14 9 0,-3 1 0,11 7 0,-7 3 0,-2 15 0,2-6 0,-1 19 0,-6-10 0,4 17 0,-4-10 0,5-2 0,1-2 0,0-5 0,0 8 0,-1-8 0,0 6 0,2-5 0,-1 5 0,-8 2 0,1-1 0,-7 1 0,7-7 0,-6 4 0,6-12 0,-1 6 0,-4-7 0,4 6 0,0 8 0,-5 3 0,6 5 0,-7-6 0,0-2 0,0 2 0,0-1 0,0 1 0,0-8 0,0-1 0,0-7 0,0 6 0,0-4 0,0 4 0,0 1 0,0 2 0,0 6 0,0 1 0,0-2 0,0 2 0,0-1 0,5-6 0,3 4 0,7-11 0,-7 11 0,-3-11 0,-5-3 0,0-11 0,0-6 0,0 9 0,-6-8 0,4 14 0,-4-6 0,-1 17 0,6-1 0,-6 9 0,2 5 0,3-4 0,-4 5 0,6-6 0,0-2 0,0-5 0,0 5 0,0-13 0,0 12 0,0-4 0,-7 0 0,6 4 0,-6-4 0,1 12 0,5-4 0,-11 10 0,9-3 0,-2 5 0</inkml:trace>
  <inkml:trace contextRef="#ctx0" brushRef="#br0" timeOffset="29">5297 2794 24575,'38'0'0,"1"0"0,17 0 0,14 0 0,-10 0 0,7 0 0,-11 0 0,3 0 0,0 0 0,-2 0 0,-19 0 0,0 0 0,-9 0 0,-7 0 0,-1 0 0,-7 0 0,-1-6 0,7 4 0,2-3 0,7-2 0,1-1 0,-1-6 0,0-1 0,8-1 0,-12-6 0,10 13 0,-19-11 0,4 13 0,-7-6 0,1-2 0,7 2 0,-6-1 0,21-2 0,-12 3 0,13-3 0,-8-6 0,0 6 0,1-12 0,-1 12 0,0-6 0,-7 9 0,-2-2 0,1 2 0,1-2 0,1-6 0,12 5 0,-10-12 0,25-3 0,-17 0 0,2 3 0,-8 0 0,-4 12 0,6-6 0,-7 9 0,6-2 0,-13 2 0,13-2 0,-7 0 0,9 0 0,-9 1 0,7 6 0,-13-4 0,13 4 0,-13 1 0,5 0 0,1 0 0,-6 6 0,19-12 0,-18 11 0,17-3 0,-17-2 0,11 6 0,-4-12 0,-2 6 0,7-1 0,-6-6 0,7 13 0,1-6 0,-1 1 0,-1 4 0,2-4 0,-7 6 0,3-7 0,-9 6 0,9-13 0,-11 13 0,7-11 0,-2 4 0,-6-7 0,14 0 0,-13 2 0,19-7 0,-18 4 0,11-4 0,-14 13 0,0-5 0,9 9 0,-7-9 0,5 5 0,0-7 0,3 0 0,-1 0 0,5-8 0,-12 7 0,13-6 0,-13 13 0,5-4 0,-7 11 0,2-6 0,-2 1 0,1 5 0,-8-11 0,6 4 0,-3-5 0,4 5 0,-6-4 0,5 10 0,-11-10 0,6 11 0,-7-6 0</inkml:trace>
  <inkml:trace contextRef="#ctx0" brushRef="#br0" timeOffset="30">3237 2212 24575,'-23'0'0,"-12"0"0,18 0 0,-19 0 0,5 0 0,7 0 0,-11 12 0,4-2 0,0 19 0,-6-7 0,7 8 0,1-2 0,6 1 0,-5-6 0,12-1 0,-4-9 0,12 0 0,-4 1 0,10-1 0,-10 1 0,4-6 0,-5 4 0,-7-4 0,-3 12 0,-15 4 0,8 5 0,-17 10 0,15-7 0,-7 7 0,-4-9 0,9-7 0,-2-3 0,15-7 0,7 0 0,-6 2 0,-3-1 0,1 7 0,-6-5 0,-3 12 0,0-10 0,-7 10 0,9-12 0,-1 5 0,1-6 0,0 0 0,-6 5 0,4-4 0,3 4 0,0-12 0,-3 5 0,0-4 0,-7 5 0,1-6 0,6 6 0,-6-13 0,7 12 0,-7-11 0,13 10 0,-21-11 0,21 6 0,-21-7 0,6 0 0,-1 0 0,-6 0 0,7 0 0,-9 0 0,9 0 0,2 0 0,7 0 0,1 0 0,-1 0 0,9 0 0,-7 0 0,-7 0 0,9-7 0,-15-1 0,26-5 0,-6 5 0,14-4 0,0 10 0,7-4 0</inkml:trace>
  <inkml:trace contextRef="#ctx0" brushRef="#br0" timeOffset="31">2323 2906 24575,'-20'-7'0,"4"6"0,-4-11 0,7 10 0,-2-18 0,1 17 0,-7-10 0,5 0 0,-4 10 0,5-16 0,-5 11 0,4-7 0,-4 2 0,0-2 0,4 9 0,-5-8 0,8 7 0,0-7 0,-9 0 0,8 1 0,-8 5 0,9-4 0,-7 9 0,4-9 0,-5 5 0,1-1 0,4 3 0,-4-2 0,-1 6 0,6-11 0,-6 11 0,7-11 0,-6 10 0,4-5 0,-4 2 0,6 2 0,1-2 0,-14 5 0,10-7 0,-10 6 0,14-4 0,-7-2 0,3 6 0,-3-13 0,0 13 0,4-11 0,-4 11 0,-1-6 0,6 7 0,-5-6 0,-2 5 0,8-6 0,-14 1 0,5 4 0,1-4 0,-6-1 0,13 6 0,-6-6 0,8 2 0,-1 3 0,1-4 0,-1 0 0,0-2 0,-5-5 0,3 5 0,-3-4 0,6 4 0,-2-6 0,-5 8 0,5-7 0,-6 11 0,7-10 0,-6 4 0,4 1 0,-11-6 0,11 5 0,-11-7 0,5 1 0,-1 0 0,-4-6 0,12 10 0,-5-7 0,7 9 0,-1-6 0,6-7 0,-4-1 0,4-7 0,0 0 0,-5-1 0,12 1 0,-6 6 0,7 3 0,0 12 0,0 2 0</inkml:trace>
  <inkml:trace contextRef="#ctx0" brushRef="#br0" timeOffset="32">951 3246 24575,'0'13'0,"-6"7"0,-2 3 0,-1-1 0,-4-2 0,5 1 0,-5-6 0,5 5 0,-11-5 0,15-2 0,-8 1 0,5-6 0,6 4 0,-11-6 0,4 8 0,1-1 0,-5-5 0,4-2 0,0 0 0,-4-4 0,5 3 0,-8 2 0,2-6 0,-1 11 0,1-11 0,0 11 0,-1-10 0,0 4 0,0 0 0,1-5 0,5 11 0,2-4 0,0 6 0,4-8 0,-3 1 0</inkml:trace>
  <inkml:trace contextRef="#ctx0" brushRef="#br0" timeOffset="33">995 3218 24575,'-29'0'0,"0"0"0,7 0 0,-6 0 0,12 0 0,-4 0 0,6 0 0,1 0 0,-8 0 0,6 0 0,-13 0 0,13 0 0,-7 0 0,9 0 0,0 0 0,-1 0 0,1 0 0,-9-7 0,8-1 0,-6-7 0,5 9 0,1-6 0,1 4 0,0-6 0,-1 6 0,1-4 0,5 5 0,-4-1 0,4-4 0,-6 4 0,1-5 0,0-1 0,-1 1 0,-1 0 0,2-2 0,0 1 0,-1 8 0,6-6 0,-4 9 0,5-9 0,-7 11 0,0 1 0,8 1 0,-1 6 0</inkml:trace>
  <inkml:trace contextRef="#ctx0" brushRef="#br0" timeOffset="34">828 2068 24575,'-21'0'0,"6"0"0,-7 0 0,9 0 0,0 0 0,-8 0 0,-1 0 0,-8 0 0,7 0 0,3 0 0,0 0 0,-3 0 0,1 0 0,-5 0 0,11 0 0,-11 7 0,11-6 0,-4 6 0,6 0 0,-7-6 0,6 4 0,-13-5 0,13 0 0,-6 0 0,8 0 0,-1 0 0,-6 0 0,4 0 0,-4 0 0,7 0 0,-9 0 0,7 0 0,-6 0 0,8 0 0,-8 0 0,5 0 0,-4 0 0,7 0 0,5 7 0,2-6 0,6 5 0</inkml:trace>
  <inkml:trace contextRef="#ctx0" brushRef="#br0" timeOffset="35">875 2096 24575,'0'-13'0,"0"0"0,0-1 0,0-7 0,-14 5 0,5-4 0,-6 5 0,3 1 0,6 8 0,-2-8 0,-4 8 0,3-8 0,-4 6 0,6-4 0,-5 11 0,4-11 0,-5 10 0,-9-11 0,8 6 0,-8-7 0,2-1 0,5 8 0,-6-6 0,8 6 0,-1-6 0,1 5 0,-1-4 0,-7 10 0,6-4 0,-6 0 0,7 5 0,1-13 0,0 13 0,-1-4 0,1-2 0,-2 6 0,2-11 0,-1 10 0,6-10 0,3 11 0,5-6 0</inkml:trace>
  <inkml:trace contextRef="#ctx0" brushRef="#br0" timeOffset="36">1592 2580 24575,'0'-29'0,"0"7"0,0 1 0,0 7 0,0 1 0,0 0 0,0-1 0,0-7 0,0-2 0,0 1 0,0 1 0,0 1 0,0 5 0,0-6 0,0 7 0,0 1 0,-6 5 0,5-4 0,-6 4 0,7-6 0,-5 1 0,-4-7 0,2 4 0,-7-11 0,6 11 0,0-4 0,-4 12 0,11-4 0,-4 5 0,-2-1 0,6-4 0,-12 11 0,12-11 0,-11 4 0,11-6 0,-11 1 0,4-1 0,0 0 0,-4 7 0,10-5 0,-3 11 0,5-6 0</inkml:trace>
  <inkml:trace contextRef="#ctx0" brushRef="#br0" timeOffset="37">2314 1472 24575,'-15'0'0,"-5"0"0,5 0 0,-6 0 0,1 0 0,4 0 0,-4 0 0,6 0 0,1 0 0,-1 0 0,0 0 0,0 0 0,1 0 0,-1 0 0,1 0 0,0 0 0,-2-7 0,1 6 0,1-11 0,-7 4 0,11-5 0,-12-2 0,15 8 0,-8-5 0,6 4 0,-4 0 0,4-4 0,-5 5 0,-1-6 0,0-9 0,-6 6 0,4-10 0,-6 9 0,2-11 0,4 14 0,-5-15 0,7 15 0,1-8 0,-2 16 0,2-7 0,-1 5 0,1-5 0,-1 5 0,6-4 0,-4 4 0,4 1 0,2-5 0,-7 11 0,5-11 0,-5 4 0,0-6 0,-1 1 0,6-2 0,-4 8 0,4-5 0,1 4 0,1-5 0,0 0 0,4-1 0,-10-1 0,10 2 0,-3 0 0,-2-1 0,6 1 0,-4 5 0,5 2 0</inkml:trace>
  <inkml:trace contextRef="#ctx0" brushRef="#br0" timeOffset="38">2373 1439 24575,'0'-21'0,"0"7"0,0-14 0,-6 5 0,4 1 0,-17 1 0,15 8 0,-15-9 0,16 6 0,-15-4 0,14 5 0,-8-5 0,5 4 0,-1-4 0,1 7 0,-5-2 0,11 1 0,-11 1 0,9 0 0,-2-1 0,5 1 0,0-2 0,0 2 0,0-1 0,0-6 0,0 4 0,0-11 0,0 11 0,0-11 0,0 11 0,0-10 0,0 9 0,0-11 0,0 14 0,0-15 0,0 15 0,0-14 0,0 6 0,0-1 0,0-5 0,0 14 0,0-7 0,0 13 0,0 2 0</inkml:trace>
  <inkml:trace contextRef="#ctx0" brushRef="#br0" timeOffset="39">2304 1394 24575,'7'-13'0,"1"-7"0,6 4 0,-6-4 0,4 6 0,-11 1 0,4-2 0,2 2 0,-6-1 0,11-6 0,-4 4 0,7-11 0,-1 5 0,-6-8 0,4 7 0,-4 3 0,5 7 0,-5-1 0,4 1 0,-5-2 0,6 2 0,-5 0 0,4-1 0,-5 1 0,7-1 0,-1 0 0,0 0 0,1 1 0,0-1 0,0 1 0,-1 0 0,1 5 0,-1-4 0,0 3 0,1-4 0,-1 5 0,1-4 0,-1 5 0,0-6 0,1-2 0,-1 2 0,1-1 0,-1 6 0,0-4 0,1 6 0,-1-2 0,1 2 0,-1-1 0,0 6 0,1-11 0,-1 4 0,9 1 0,-8-5 0,6 4 0,-6 0 0,-1-4 0,1 11 0,0-5 0,-7 0 0,5 4 0,-10-3 0,4 5 0</inkml:trace>
  <inkml:trace contextRef="#ctx0" brushRef="#br0" timeOffset="40">3327 2256 24575,'0'-23'0,"0"-5"0,0 6 0,0-7 0,0 0 0,0 6 0,0-5 0,5 13 0,3-5 0,5 5 0,1 8 0,-6-11 0,4 14 0,-5-15 0,6 17 0,-5-10 0,4 4 0,-5-5 0,1 0 0,4 5 0,-5-4 0,7-3 0,0-7 0,1-7 0,-1-1 0,8 1 0,-6 6 0,4-4 0,-7 11 0,2 2 0,-8-5 0,-1 9 0,1-26 0,-6 12 0,7-21 0,-8 6 0,0-10 0,7 3 0,-5 5 0,4 5 0,-6 7 0,7 6 0,-6 3 0,5 5 0,-6-5 0,0 5 0,0-13 0,0 5 0,0 2 0,0-7 0,0 13 0,0-6 0,0 7 0,0 6 0,0 3 0</inkml:trace>
  <inkml:trace contextRef="#ctx0" brushRef="#br0" timeOffset="41">3579 1455 24575,'0'-20'0,"0"3"0,-7-17 0,6 16 0,-20-18 0,17 15 0,-21-3 0,21 3 0,-15 7 0,18 0 0,-11 1 0,4-1 0,1 1 0,-5 0 0,4-2 0,-5 2 0,-1-1 0,6 1 0,-4-1 0,11 1 0,-11-2 0,4 2 0,0-1 0,-4 1 0,5 0 0,-1-1 0,-4 6 0,10-4 0,-10 11 0,11-11 0,-6 10 0,7-4 0</inkml:trace>
  <inkml:trace contextRef="#ctx0" brushRef="#br0" timeOffset="42">3670 1151 24575,'20'-15'0,"-4"-5"0,4 4 0,-7-6 0,1 15 0,0-5 0,0 11 0,-7-12 0,5 6 0,-4-1 0,5-11 0,0 10 0,2-11 0,-1 5 0,-1 8 0,0-5 0,-6 4 0,5 0 0,-4-4 0,6 5 0,-1-1 0,0-4 0,1 4 0,-1-5 0,1-1 0,-1 1 0,0 5 0,1-4 0,-1 5 0,1-1 0,-1-4 0,0 11 0,1-11 0,-1 10 0,2-10 0,-8 4 0,5 0 0,-11-4 0,11 6 0,-4-9 0,5 1 0,1 1 0,-1 0 0,1 5 0,-1-4 0,0 10 0,-6-3 0,0 5 0</inkml:trace>
  <inkml:trace contextRef="#ctx0" brushRef="#br0" timeOffset="43">4033 2478 24575,'-20'0'0,"4"0"0,-11 14 0,4-5 0,0 11 0,3-12 0,12 4 0,-4-4 0,5-1 0,-14 0 0,-1-7 0,0 5 0,2 3 0,-2 5 0,-1 2 0,2-1 0,-7 0 0,6 6 0,-7-4 0,6 6 0,3-9 0,5 1 0,2-1 0,-1 1 0,6-1 0,-4-5 0,6 4 0,-2-5 0,-11 14 0,9 1 0,-11 7 0,0 1 0,5-9 0,-6 7 0,14-13 0,-4 5 0,4-5 0,1-2 0,1 0 0,0 1 0,-2-1 0,0 1 0,-4-1 0,5 0 0,-1 1 0,-4-7 0,4 5 0,-5-4 0,-1 5 0,1 0 0,5 1 0,-4 6 0,4-4 0,0 4 0,-4-6 0,10-1 0,-4 0 0,0 1 0,5-1 0,-11 1 0,11-6 0,-6-3 0</inkml:trace>
  <inkml:trace contextRef="#ctx0" brushRef="#br0" timeOffset="44">3186 3309 24575,'0'13'0,"0"1"0,0-1 0,0 1 0,0-1 0,0 2 0,0-2 0,7 0 0,-1 1 0,2-1 0,-2 1 0,0 6 0,-4-6 0,5 8 0,-7-9 0,0 1 0,0-1 0,0 0 0,0 1 0,0-1 0,0 7 0,0 3 0,0-1 0,0 6 0,0-14 0,0 7 0,0-8 0,0 0 0,0 1 0,0-1 0,0 2 0,0-2 0,0 1 0,0-1 0,0 0 0,0 1 0,0-1 0,0 1 0,0-1 0,0 0 0,0 1 0,0-1 0,0 1 0,0-6 0,0-3 0</inkml:trace>
  <inkml:trace contextRef="#ctx0" brushRef="#br0" timeOffset="45">3201 3330 24575,'-22'0'0,"1"0"0,-9 7 0,1 1 0,6 0 0,3 4 0,7-4 0,-9 6 0,1 0 0,-9 1 0,1 0 0,6-7 0,3 4 0,7-11 0,-2 6 0,1-7 0,1 0 0,0 0 0,-7 0 0,3 5 0,-3-3 0,-1 4 0,6 0 0,-13-5 0,7 12 0,-9-4 0,7 4 0,-5-5 0,13 4 0,-13-11 0,14 11 0,-15-4 0,8 7 0,-2-7 0,2 4 0,1-4 0,5 0 0,-6 4 0,7-10 0,6 10 0,-4-11 0,5 11 0,-1-4 0,-4 6 0,4-1 0,2 7 0,-8 2 0,6 15 0,0-18 0,0 2 0</inkml:trace>
  <inkml:trace contextRef="#ctx0" brushRef="#br0" timeOffset="46">5537 991 24575,'-13'0'0,"0"0"0,-1 0 0,1 0 0,-1 0 0,0 0 0,0 0 0,-6 0 0,-3-7 0,2 6 0,-7-18 0,12 15 0,-11-9 0,11 13 0,-11-5 0,11 2 0,-4-4 0,6 2 0,1 3 0,-2-10 0,2 11 0,-1-11 0,6 4 0,-10 0 0,8-4 0,-10 5 0,0-8 0,4 2 0,-4-2 0,12 2 0,-4-1 0,4 1 0,1 0 0,-5-2 0,4 2 0,0-1 0,-4 1 0,11-1 0,-11 1 0,10-2 0,-10 2 0,11-1 0,-11 6 0,10-4 0,-4 6 0,6-8 0,-6 6 0,5-4 0,-6 4 0,2-5 0,2-7 0,-2 4 0,-2-5 0,6 8 0,-11 0 0,10-2 0,-3 2 0,5-1 0,0 6 0,0 3 0</inkml:trace>
  <inkml:trace contextRef="#ctx0" brushRef="#br0" timeOffset="47">5533 617 24575,'0'-13'0,"0"0"0,0-1 0,0 1 0,0-2 0,0 2 0,0-1 0,0 1 0,6 5 0,-5-4 0,6 5 0,-2-1 0,3 1 0,-1 7 0,-1 0 0</inkml:trace>
  <inkml:trace contextRef="#ctx0" brushRef="#br0" timeOffset="48">5718 1116 24575,'0'-23'0,"0"-4"0,0 4 0,0 1 0,0 1 0,0 0 0,6 13 0,-5-12 0,11 13 0,-11-8 0,11 2 0,-4 6 0,0-5 0,-2 4 0,-1 0 0,-2-4 0,9 5 0,-5-7 0,1 0 0,4 1 0,-6 0 0,8-1 0,-1 1 0,1-1 0,-1 0 0,2-6 0,5 3 0,-4-3 0,11 6 0,-11-1 0,4 1 0,-7 1 0,7-2 0,-4 2 0,4-2 0,-6 2 0,6 6 0,-4-5 0,4 4 0,-6 0 0,-1 3 0,0-2 0,1 6 0,-1-11 0,1 10 0,-1-10 0,0 4 0,1-5 0,-1 5 0,1-4 0,6 4 0,-4-6 0,4 1 0,-7 5 0,1-4 0,-1 10 0,-5-10 0,4 11 0,-5-11 0,6 4 0,1-6 0,-1 1 0,2-8 0,5 5 0,-4-11 0,5 11 0,-7-6 0,-1 15 0,1-5 0,-6 11 0,-3-6 0</inkml:trace>
  <inkml:trace contextRef="#ctx0" brushRef="#br0" timeOffset="49">5772 986 24575,'-30'0'0,"9"0"0,-1 0 0,16 6 0,-1 1 0,7 1 0,0-2 0</inkml:trace>
  <inkml:trace contextRef="#ctx0" brushRef="#br0" timeOffset="50">6928 2308 24575,'0'-29'0,"0"-1"0,0-7 0,0 6 0,0-15 0,0 15 0,0-6 0,0 7 0,0 1 0,0 6 0,0 3 0,0 7 0,0-2 0,0 2 0,0-1 0,7-6 0,-6-3 0,6 1 0,-7-5 0,0 11 0,0-11 0,6 11 0,-4-4 0,3 6 0,-5 1 0,7-2 0,-6 2 0,11 6 0,-10-5 0,10 4 0,-6 0 0,2-4 0,4 5 0,-5-8 0,8 9 0,-2-6 0,1 4 0,-8-6 0,6 1 0,-10-1 0,10 0 0,-11 0 0,11 1 0,-10 0 0,10-1 0,-4 1 0,5-9 0,-5 8 0,5-15 0,-6 15 0,8-8 0,-8 9 0,-1-1 0,0 1 0,-5 0 0,11 5 0,-11-4 0,11 4 0,-4-6 0,-1 1 0,5 5 0,-9-4 0,8 5 0,-3-1 0,5-4 0,0 4 0,1 1 0,-1-5 0,1 4 0,-1 0 0,-5-4 0,4 11 0,-10-12 0,10 7 0,-4-16 0,5 8 0,0-8 0,2 2 0,-1 4 0,-1-4 0,0 7 0,1-1 0,-1 1 0,-5-2 0,4 2 0,-10-1 0,10 1 0,-4-1 0,-2 1 0,6-2 0,-10 2 0,10 6 0,-11-5 0,11 9 0,-4-2 0,-1 5 0,0 0 0</inkml:trace>
  <inkml:trace contextRef="#ctx0" brushRef="#br0" timeOffset="51">7045 2268 24575,'0'13'0,"0"1"0,0-1 0,0 0 0,0 1 0,0-1 0,0 1 0,0-1 0,0 0 0,0 1 0,0-1 0,6-5 0,2 4 0,-1-4 0,5-1 0,-4 0 0,5-7 0,8 5 0,8-2 0,3 2 0,14 3 0,-7-6 0,-1 4 0,8-6 0,-15 7 0,6-6 0,-7 6 0,-9-7 0,1 0 0,-9 0 0,0 7 0,1-6 0,-1 4 0,1 2 0,-1 0 0,7 8 0,3-2 0,6 8 0,0-5 0,0 11 0,1-4 0,-1 0 0,-1-2 0,2-6 0,-1 0 0,1-1 0,-9 0 0,7 1 0,-12 5 0,11-3 0,-11 10 0,12-4 0,-12 6 0,4-7 0,-5 6 0,-1-14 0,0 7 0,0-7 0,-1 0 0,-6-1 0,-1 1 0,0-8 0,2 6 0,5-4 0,1-1 0,-1 0 0,0-2 0,1-4 0,-1 6 0,1-7 0,-1 0 0,0 0 0,1 0 0,-1 5 0,1-3 0,-1 4 0,0-6 0,1 6 0,-1-5 0,2 6 0,-8-2 0,5 3 0,-11 6 0,6-6 0,-7-3 0</inkml:trace>
  <inkml:trace contextRef="#ctx0" brushRef="#br0" timeOffset="52">8311 1693 24575,'0'-21'0,"0"-1"0,0-1 0,0 3 0,0-1 0,0-2 0,0-5 0,0-1 0,0-1 0,0 1 0,0-1 0,0 7 0,0-3 0,0 9 0,0-3 0,0 7 0,0 0 0,0-9 0,0-1 0,0-13 0,0 4 0,0-13 0,0 6 0,6-2 0,-4-4 0,11 14 0,-5-14 0,0 14 0,6-7 0,-6 15 0,0-5 0,4 14 0,-4-15 0,5 15 0,1-8 0,-1 9 0,0-1 0,2-6 0,-2 4 0,1-4 0,1 12 0,-2-4 0,-6 5 0,5-1 0,-11-4 0,11 11 0,-11-11 0,12 4 0,-5 0 0,-2-4 0,6 5 0,-10-6 0,10 5 0,-4-4 0,5 4 0,1-6 0,-6 1 0,2-1 0,-2 6 0,6 3 0,-1 5 0,-5 0 0,-2 0 0</inkml:trace>
  <inkml:trace contextRef="#ctx0" brushRef="#br0" timeOffset="53">7527 940 24575,'0'-13'0,"0"-2"0,0 2 0,0-1 0,0-6 0,0 4 0,0-4 0,0 7 0,0-1 0,0-7 0,0-2 0,0 2 0,0-1 0,0 2 0,0 5 0,0-13 0,0 12 0,0-11 0,0 11 0,0-4 0,0 7 0,0-1 0,0 1 0,0-2 0,0-5 0,0-3 0,0 2 0,0-7 0,0 13 0,0-13 0,0 13 0,0-6 0,0 7 0,-5 1 0,3 5 0,-5 2 0</inkml:trace>
  <inkml:trace contextRef="#ctx0" brushRef="#br0" timeOffset="54">7568 832 24575,'15'-12'0,"-1"8"0,-6-15 0,4 17 0,-11-10 0,11-2 0,-4-2 0,7-11 0,-8 11 0,6-11 0,-5 11 0,5-4 0,-5 6 0,4 1 0,-10-2 0,3 2 0,2 6 0,-6-5 0,11 4 0,-10-5 0,10-1 0,-6 6 0,2-4 0,4 4 0,-5-5 0,7 5 0,-1 2 0,0 0 0,2-1 0,-2-6 0,-6-2 0,5 8 0,-4-5 0,6 11 0,-1-11 0,0 4 0,1-6 0,-1-7 0,1 6 0,0-13 0,0 13 0,1-6 0,-2 7 0,0 1 0,1 5 0,-1 3 0,-6 5 0,0 0 0</inkml:trace>
  <inkml:trace contextRef="#ctx0" brushRef="#br0" timeOffset="55">8356 1014 24575,'20'0'0,"2"0"0,1 0 0,3 0 0,-3 0 0,-1 0 0,6 0 0,-6 0 0,7 0 0,-7 0 0,5 0 0,-4 0 0,6 0 0,-7-7 0,6 6 0,-7-5 0,2 6 0,4-6 0,-4 3 0,-2-4 0,7 2 0,-6 2 0,1-9 0,5 11 0,-7-12 0,2 6 0,4-1 0,-5-6 0,0 8 0,-1-4 0,-7-2 0,-1 11 0,1-4 0,-1 5 0,0-7 0,1 6 0,-1-12 0,0 12 0,1-11 0,-1 11 0,1-11 0,-1 4 0,0 1 0,-4-6 0,3 6 0,-6-7 0,8 0 0,-1 0 0,2-6 0,-2 4 0,1-4 0,-1 7 0,0-1 0,1 6 0,-6-4 0,-3 11 0,-5-6 0</inkml:trace>
  <inkml:trace contextRef="#ctx0" brushRef="#br0" timeOffset="56">8319 1605 24575,'28'0'0,"-3"0"0,11 0 0,-6 0 0,-7 0 0,-3 0 0,-7 0 0,1 0 0,-1 0 0,0 0 0,1 0 0,-1 0 0,1 0 0,6 0 0,-4 0 0,4 0 0,-7 0 0,1 0 0,-1 0 0,7 0 0,3 0 0,6 0 0,-7-6 0,-1 4 0,-1-4 0,-5 6 0,5 0 0,-5 0 0,-2 0 0,1 0 0,-1 0 0,1 0 0,6 0 0,2 0 0,7 0 0,0 0 0,0 0 0,1 0 0,-2 7 0,-5-6 0,4 13 0,-11-13 0,4 11 0,-7-11 0,1 6 0,-1-7 0,0 0 0,1 0 0,-1 0 0,1 0 0,-6 0 0,-3 0 0</inkml:trace>
  <inkml:trace contextRef="#ctx0" brushRef="#br0" timeOffset="57">7882 2673 24575,'0'13'0,"0"0"0,0 1 0,0-1 0,0 1 0,0-1 0,0 2 0,0-2 0,0 0 0,0 1 0,0-1 0,0 1 0,0 6 0,0 3 0,7 5 0,1 1 0,6 1 0,1-1 0,0-7 0,-7 6 0,4-7 0,-4 2 0,-1 4 0,6-5 0,-5 8 0,0-2 0,4-5 0,-10-3 0,10-7 0,-11 1 0,6-1 0,-7 0 0,0 1 0,5-6 0,-4 4 0,6-4 0,-7 5 0,0 1 0,7 6 0,-6-5 0,6 13 0,-7-13 0,0 5 0,0-7 0,0 0 0,0 1 0,0 1 0,0-2 0,0 0 0,0 1 0,0-1 0,0 1 0,0-1 0,0-6 0,0-1 0</inkml:trace>
  <inkml:trace contextRef="#ctx0" brushRef="#br0" timeOffset="58">8067 2839 24575,'28'0'0,"-11"0"0,18 0 0,-12 0 0,6 0 0,1 0 0,-2 0 0,2 0 0,-1 0 0,-8 0 0,8 0 0,-8 0 0,8 0 0,-6 0 0,-3 0 0,-6 0 0,-1 0 0,1 0 0,-1 0 0,0 0 0,9 0 0,-7 0 0,5 0 0,-7 0 0,0 0 0,1 0 0,-1 0 0,1 0 0,-1 0 0,0 0 0,1 0 0,1 0 0,-2 0 0,0 0 0,1 0 0,-1 0 0,1 0 0,-1 0 0,-6 0 0,-1 0 0</inkml:trace>
  <inkml:trace contextRef="#ctx0" brushRef="#br0" timeOffset="59">8447 3128 24575,'6'13'0,"2"1"0,12 6 0,-4 3 0,11-1 0,-10 5 0,10-11 0,-11 6 0,4-9 0,-7 1 0,1-1 0,-6 0 0,4-5 0,-5-2 0,6-6 0,0 0 0,1 0 0,-1 0 0,1 0 0,0 6 0,0-4 0,-8 10 0,1-11 0,-7 5 0</inkml:trace>
  <inkml:trace contextRef="#ctx0" brushRef="#br0" timeOffset="60">6334 2792 24575,'22'5'0,"-7"3"0,3 0 0,-8-2 0,10-1 0,-12 3 0,4 0 0,-4-3 0,5 2 0,1 0 0,-1 6 0,1 1 0,-1-1 0,0 0 0,1 1 0,-1-1 0,1-5 0,-1 4 0,0-5 0,1 1 0,-1 4 0,1-4 0,-6 5 0,-3 1 0,2-1 0,-6 1 0,11-1 0,-5-6 0,1 5 0,4-4 0,-11 5 0,5 1 0,0-6 0,-4 2 0,3-2 0,-5 6 0,7-1 0,-6 1 0,4-1 0,-5 0 0,7 1 0,-6-1 0,5 1 0,-6-1 0,0 0 0,0 1 0,0 1 0,0 5 0,6 1 0,-4 2 0,4 4 0,-6-11 0,0 4 0,0-7 0,0 1 0,0-1 0,7 0 0,-5 1 0,3-1 0,-5 9 0,7-8 0,-6 6 0,4-6 0,-5-1 0,0 1 0,0-1 0,0 0 0,7-4 0,-6 3 0,5-6 0,-6 16 0,0-1 0,0 2 0,0-3 0,0 0 0,0-4 0,0 4 0,0-6 0,0-1 0,0-5 0,0-3 0</inkml:trace>
  <inkml:trace contextRef="#ctx0" brushRef="#br0" timeOffset="61">6811 3416 24575,'6'13'0,"-5"8"0,11-12 0,-4 16 0,6-21 0,-6 15 0,10-11 0,-8 6 0,10-1 0,-7 0 0,9 2 0,-1-1 0,2 0 0,-3 0 0,-7-1 0,1 0 0,-1 1 0,1-6 0,-1-3 0,-5 2 0,4-6 0,-5 11 0,6-10 0,1 4 0,-1 0 0,2-5 0,-2 6 0,1-2 0,-1-3 0,0 4 0,-6 0 0,5-5 0,3 6 0,8-7 0,-2 0 0,7 0 0,-13 0 0,5 0 0,-7 0 0,1 0 0,-1 0 0,1 0 0,-1 0 0,-5 0 0,-3 0 0</inkml:trace>
  <inkml:trace contextRef="#ctx0" brushRef="#br0" timeOffset="62">8360 1626 24575,'6'14'0,"2"-1"0,5 0 0,0 1 0,1-6 0,-1 4 0,1-4 0,-1 5 0,0 1 0,1-8 0,-1 6 0,1-10 0,-1 10 0,8-11 0,-6 11 0,5-10 0,0 11 0,3-5 0,7 7 0,-9-2 0,7 2 0,-6-2 0,0 9 0,0-6 0,-2 11 0,-4-5 0,5 8 0,-6-2 0,5 1 0,-4 1 0,12 11 0,-11-15 0,3 15 0,-6-26 0,0 5 0,-1-6 0,1-1 0,-1 0 0,0-4 0,-5 3 0,4-6 0,-5 2 0,7-2 0,-6 0 0,4-4 0,-6 4 0,8-6 0,-1 0 0,-5 6 0,4-5 0,-5 6 0,8-7 0,-2 0 0,0 0 0,-6 5 0,0 3 0,-7-1 0,0 0 0</inkml:trace>
  <inkml:trace contextRef="#ctx0" brushRef="#br0" timeOffset="63">7225 1258 24575,'0'-22'0,"0"-6"0,-6 13 0,4-6 0,-3 1 0,-2 4 0,-1-11 0,0 11 0,-4-11 0,4 11 0,-7-11 0,2 11 0,5-4 0,-4 7 0,4-2 0,-6 2 0,6-1 0,-4 1 0,4 5 0,-5-4 0,0 10 0,5-10 0,-5 11 0,7-11 0,-8 4 0,0-6 0,0 6 0,1-4 0,-1 11 0,1-11 0,0 5 0,-2-1 0,1 1 0,1 7 0,5-5 0,3 4 0,5-6 0</inkml:trace>
  <inkml:trace contextRef="#ctx0" brushRef="#br0" timeOffset="64">7128 1619 24575,'13'0'0,"0"-13"0,1 10 0,1-15 0,-2 10 0,7 0 0,-5-5 0,13 5 0,-13 2 0,5-8 0,-7 8 0,1-2 0,-1 1 0,0 2 0,2 3 0,-2-4 0,1 6 0,-1 0 0,1 0 0,-1 0 0,7 0 0,-5 0 0,13 0 0,-13 0 0,5 0 0,1 0 0,-6-6 0,5 5 0,-6-6 0,-1 7 0,0-5 0,1 3 0,0-4 0,0-1 0,-1 6 0,1-5 0,-8 6 0,1 0 0</inkml:trace>
  <inkml:trace contextRef="#ctx0" brushRef="#br0" timeOffset="65">8750 455 24575,'13'0'0,"1"0"0,-1 0 0,7 0 0,-4 0 0,5 0 0,-8 0 0,0 0 0,1 0 0,-1 7 0,1-6 0,-1 5 0,0-6 0,1 0 0,-1 0 0,1 0 0,-1 0 0,0 0 0,1 0 0,-1 0 0,1 0 0,0-12 0,0 2 0,-1-5 0,0 3 0,1 4 0,-6-5 0,4 0 0,-11-1 0,6 1 0,-2-9 0,-2 1 0,10-17 0,-11-2 0,11 1 0,-12-6 0,6 13 0,-7-6 0,7 17 0,-6-1 0,5 9 0,-6-1 0,6 6 0,1 3 0,1 5 0,-3 0 0</inkml:trace>
  <inkml:trace contextRef="#ctx0" brushRef="#br0" timeOffset="66">6432 2829 24575,'-13'-16'0,"-2"-3"0,2 5 0,-2-2 0,7-4 0,-4 6 0,5 1 0,-1-2 0,-4-5 0,4 5 0,0-6 0,-4 7 0,11-6 0,-11 4 0,10-4 0,-11-1 0,11 6 0,-4-13 0,6 13 0,0-13 0,0 13 0,0-13 0,0 5 0,0-5 0,-7-1 0,6-1 0,-6 1 0,0-1 0,6 1 0,-12-1 0,11 7 0,-11-3 0,12 3 0,-13-7 0,13 9 0,-11 0 0,9 7 0,-2 1 0,5-1 0,-7 1 0,6-2 0,-5 2 0,6-1 0,0 1 0,0 0 0,0-9 0,0 7 0,0-5 0,6 6 0,-5 0 0,11 1 0,-11-1 0,11 6 0,-10-4 0,10 11 0,-4-4 0,-1 5 0,-1 0 0</inkml:trace>
  <inkml:trace contextRef="#ctx0" brushRef="#br0" timeOffset="67">4507 2573 24575,'0'-20'0,"0"-2"0,0-1 0,0 3 0,0 6 0,0-7 0,0-1 0,-5 0 0,3-7 0,-4 8 0,6-8 0,0-1 0,0 1 0,-7-1 0,6 1 0,-6 6 0,0-4 0,6 11 0,-11-4 0,9 0 0,-2 4 0,5-11 0,0 4 0,0-6 0,0-1 0,0-7 0,0 6 0,0 0 0,0 11 0,0 5 0,0 2 0,0-1 0,0 6 0,0 3 0</inkml:trace>
  <inkml:trace contextRef="#ctx0" brushRef="#br0" timeOffset="68">4495 2549 24575,'0'14'0,"0"-1"0,0 0 0,0 1 0,0-1 0,0 1 0,0 7 0,0 1 0,-7 7 0,-1 0 0,-1 8 0,-3-12 0,4 18 0,-7-26 0,0 18 0,1-4 0,-1 0 0,-1 6 0,8 1 0,-4-7 0,4 0 0,0-5 0,-5-10 0,12 4 0,-6-6 0,7-1 0,0 1 0,0-1 0,0 0 0,-5 1 0,2-1 0,-2 7 0,5-4 0,-7 5 0,6-8 0,-4 0 0,5 1 0,-7-6 0,6 4 0,1 1 0,8 3 0,6 11 0,0-4 0,1-2 0,-1 7 0,0-13 0,-1 5 0,2 2 0,-2-8 0,-5 15 0,4-8 0,-4 8 0,0-7 0,6-1 0,-13-7 0,11-1 0,-11 1 0,5-1 0,-6 0 0,7-6 0,-6 5 0,4-16 0,-5 3 0,-6-21 0,4 8 0,-11-15 0,5 8 0,-6-2 0,6-5 0,-5 7 0,12-2 0,-13-5 0,13 13 0,-6-5 0,7 5 0,0 2 0,-7 6 0,6-5 0,-4-3 0,5-1 0,0-4 0,0 7 0,0-1 0,0 0 0,0 0 0,-14 7 0,12-13 0,-18 18 0,13-12 0,-6 14 0,-2 0 0,1 7 0,1 0 0,0 6 0,-1 1 0,1-1 0,-2 0 0,2 9 0,-2-1 0,2 2 0,-2-3 0,1 0 0,6-4 0,-5 4 0,12-6 0,-5-1 0,6 1 0,-6-6 0,4 4 0,-3-6 0,5 8 0,-7-1 0,6 0 0,-11 1 0,4-1 0,1 1 0,0-1 0,2 0 0,2 1 0,-2 1 0,-8-2 0,10 0 0,-16 2 0,16-1 0,-9-1 0,11-6 0,-4-1 0</inkml:trace>
  <inkml:trace contextRef="#ctx0" brushRef="#br0" timeOffset="69">9141 2355 24575,'22'-7'0,"-8"5"0,7-10 0,-8 4 0,0 1 0,1-5 0,1 10 0,-2-10 0,0 4 0,1-5 0,-1 0 0,7-2 0,-5 1 0,6-7 0,-1 12 0,-3-10 0,3 11 0,-7 1 0,0-6 0,1 11 0,-1-10 0,1 11 0,0-11 0,0 11 0,-1-12 0,7 5 0,-5 0 0,5-4 0,-5 11 0,-2-6 0,1 7 0,-8-5 0,6 4 0,-4-6 0,6 7 0,-1 0 0,1 0 0,-1 0 0,0 0 0,-6 0 0,0 0 0</inkml:trace>
  <inkml:trace contextRef="#ctx0" brushRef="#br0" timeOffset="70">9386 2321 24575,'14'14'0,"-1"-1"0,1 1 0,-1-1 0,0 0 0,1 1 0,-6-1 0,-3 1 0,2-1 0,1 0 0,5-4 0,-6 1 0,5-7 0,-11 9 0,12-11 0,-12 11 0,11-10 0,-4 3 0,5 2 0,1-1 0,-1 8 0,1-1 0,-1 1 0,0-6 0,1-3 0,-1 2 0,-5-1 0,4 2 0,-5 5 0,6-12 0,-5 11 0,4-11 0,-10 11 0,10-10 0,-5 4 0,1-6 0,-3 0 0</inkml:trace>
  <inkml:trace contextRef="#ctx0" brushRef="#br0" timeOffset="71">9258 1705 24575,'23'0'0,"3"0"0,-9 0 0,9-7 0,-3-1 0,7-6 0,-9 6 0,7-6 0,-6 13 0,0-12 0,-2 11 0,-6-3 0,-1-2 0,1 6 0,-1-6 0,0 2 0,1-3 0,-1-6 0,9 0 0,-8 0 0,13-7 0,-4 6 0,-2-6 0,8 6 0,-15 1 0,8 6 0,-9 2 0,-6 0 0,5 5 0,-4-11 0,5 4 0,1-5 0,-1 4 0,-6 4 0,0 5 0</inkml:trace>
  <inkml:trace contextRef="#ctx0" brushRef="#br0" timeOffset="72">9386 1736 24575,'14'0'0,"-1"0"0,1 0 0,-1 0 0,0 0 0,1 0 0,6 0 0,-4 0 0,4 0 0,-6 0 0,-1 0 0,0 0 0,1 0 0,-1 0 0,1 7 0,-1-1 0,0 2 0,1 5 0,-1-12 0,1 4 0,-1 2 0,0-6 0,1 11 0,-1-5 0,9 1 0,-8 4 0,14-4 0,-13 0 0,5 4 0,0-10 0,-4 3 0,5-5 0,-8 7 0,0-1 0,-5 9 0,-2-8 0,-6-1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31D5C-7E9E-5844-9143-031AE842BA49}" type="datetimeFigureOut">
              <a:rPr lang="en-US" smtClean="0"/>
              <a:t>9/9/19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E05B73-02F6-354A-835C-71B48CBE4B87}" type="slidenum">
              <a:rPr lang="en-US" smtClean="0"/>
              <a:t>‹#›</a:t>
            </a:fld>
            <a:endParaRPr lang="en-US"/>
          </a:p>
        </p:txBody>
      </p:sp>
    </p:spTree>
    <p:extLst>
      <p:ext uri="{BB962C8B-B14F-4D97-AF65-F5344CB8AC3E}">
        <p14:creationId xmlns:p14="http://schemas.microsoft.com/office/powerpoint/2010/main" val="746966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Electrophysiology experiments from rodent brain slices </a:t>
            </a:r>
          </a:p>
        </p:txBody>
      </p:sp>
      <p:sp>
        <p:nvSpPr>
          <p:cNvPr id="4" name="Slide Number Placeholder 3"/>
          <p:cNvSpPr>
            <a:spLocks noGrp="1"/>
          </p:cNvSpPr>
          <p:nvPr>
            <p:ph type="sldNum" sz="quarter" idx="5"/>
          </p:nvPr>
        </p:nvSpPr>
        <p:spPr/>
        <p:txBody>
          <a:bodyPr/>
          <a:lstStyle/>
          <a:p>
            <a:fld id="{7CE05B73-02F6-354A-835C-71B48CBE4B87}" type="slidenum">
              <a:rPr lang="en-US" smtClean="0"/>
              <a:t>7</a:t>
            </a:fld>
            <a:endParaRPr lang="en-US"/>
          </a:p>
        </p:txBody>
      </p:sp>
    </p:spTree>
    <p:extLst>
      <p:ext uri="{BB962C8B-B14F-4D97-AF65-F5344CB8AC3E}">
        <p14:creationId xmlns:p14="http://schemas.microsoft.com/office/powerpoint/2010/main" val="1918104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Double-label FISH was performed in </a:t>
            </a:r>
            <a:r>
              <a:rPr lang="en-US" dirty="0" err="1"/>
              <a:t>SCx</a:t>
            </a:r>
            <a:r>
              <a:rPr lang="en-US" dirty="0"/>
              <a:t> layers V and VI in mice injected (</a:t>
            </a:r>
            <a:r>
              <a:rPr lang="en-US" dirty="0" err="1"/>
              <a:t>i.p.</a:t>
            </a:r>
            <a:r>
              <a:rPr lang="en-US" dirty="0"/>
              <a:t>) with vehicle or 0.24 mg/kg LSD 15 min after </a:t>
            </a:r>
            <a:r>
              <a:rPr lang="en-US" dirty="0" err="1"/>
              <a:t>beingpre</a:t>
            </a:r>
            <a:r>
              <a:rPr lang="en-US" dirty="0"/>
              <a:t>-injected with vehicle or 15 mg/kg LY379 </a:t>
            </a:r>
          </a:p>
          <a:p>
            <a:endParaRPr lang="en-US" dirty="0"/>
          </a:p>
        </p:txBody>
      </p:sp>
      <p:sp>
        <p:nvSpPr>
          <p:cNvPr id="4" name="Slide Number Placeholder 3"/>
          <p:cNvSpPr>
            <a:spLocks noGrp="1"/>
          </p:cNvSpPr>
          <p:nvPr>
            <p:ph type="sldNum" sz="quarter" idx="5"/>
          </p:nvPr>
        </p:nvSpPr>
        <p:spPr/>
        <p:txBody>
          <a:bodyPr/>
          <a:lstStyle/>
          <a:p>
            <a:fld id="{7CE05B73-02F6-354A-835C-71B48CBE4B87}" type="slidenum">
              <a:rPr lang="en-US" smtClean="0"/>
              <a:t>15</a:t>
            </a:fld>
            <a:endParaRPr lang="en-US"/>
          </a:p>
        </p:txBody>
      </p:sp>
    </p:spTree>
    <p:extLst>
      <p:ext uri="{BB962C8B-B14F-4D97-AF65-F5344CB8AC3E}">
        <p14:creationId xmlns:p14="http://schemas.microsoft.com/office/powerpoint/2010/main" val="413235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NPC15437 = PKC inhibitor</a:t>
            </a:r>
          </a:p>
          <a:p>
            <a:r>
              <a:rPr lang="en-US" dirty="0"/>
              <a:t>U73122 = PLC inhibitor </a:t>
            </a:r>
          </a:p>
          <a:p>
            <a:pPr lvl="1"/>
            <a:r>
              <a:rPr lang="en-US" dirty="0"/>
              <a:t>On slides blocked DOI enhanced NMDA potentiation</a:t>
            </a:r>
          </a:p>
          <a:p>
            <a:r>
              <a:rPr lang="en-US" dirty="0"/>
              <a:t>GDP-</a:t>
            </a:r>
            <a:r>
              <a:rPr lang="el-GR" dirty="0"/>
              <a:t>β</a:t>
            </a:r>
            <a:r>
              <a:rPr lang="en-US" dirty="0"/>
              <a:t>S (G protein signaling inhibitor) or U73122 into the </a:t>
            </a:r>
            <a:r>
              <a:rPr lang="en-US" dirty="0" err="1"/>
              <a:t>recodring</a:t>
            </a:r>
            <a:r>
              <a:rPr lang="en-US" dirty="0"/>
              <a:t> pipette did NOT block NMDA potentiation by DOI</a:t>
            </a:r>
          </a:p>
          <a:p>
            <a:r>
              <a:rPr lang="en-US" dirty="0"/>
              <a:t>NPC15437 or BAPTA (binds Ca</a:t>
            </a:r>
            <a:r>
              <a:rPr lang="en-US" baseline="30000" dirty="0"/>
              <a:t>++</a:t>
            </a:r>
            <a:r>
              <a:rPr lang="en-US" dirty="0"/>
              <a:t>) into the pipette tip </a:t>
            </a:r>
          </a:p>
          <a:p>
            <a:pPr lvl="1"/>
            <a:r>
              <a:rPr lang="en-US" dirty="0"/>
              <a:t>Transient potentiation of of NMDA currents that returned to baseline after 15-20 min</a:t>
            </a:r>
          </a:p>
          <a:p>
            <a:endParaRPr lang="en-US" dirty="0"/>
          </a:p>
        </p:txBody>
      </p:sp>
      <p:sp>
        <p:nvSpPr>
          <p:cNvPr id="4" name="Slide Number Placeholder 3"/>
          <p:cNvSpPr>
            <a:spLocks noGrp="1"/>
          </p:cNvSpPr>
          <p:nvPr>
            <p:ph type="sldNum" sz="quarter" idx="5"/>
          </p:nvPr>
        </p:nvSpPr>
        <p:spPr/>
        <p:txBody>
          <a:bodyPr/>
          <a:lstStyle/>
          <a:p>
            <a:fld id="{7CE05B73-02F6-354A-835C-71B48CBE4B87}" type="slidenum">
              <a:rPr lang="en-US" smtClean="0"/>
              <a:t>21</a:t>
            </a:fld>
            <a:endParaRPr lang="en-US"/>
          </a:p>
        </p:txBody>
      </p:sp>
    </p:spTree>
    <p:extLst>
      <p:ext uri="{BB962C8B-B14F-4D97-AF65-F5344CB8AC3E}">
        <p14:creationId xmlns:p14="http://schemas.microsoft.com/office/powerpoint/2010/main" val="1148242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Novel-object recognition task. During the training phase, animals were allowed to explore two different objects for 5 min and placed in their home cage for 1 h, during which time the arena and objects were cleaned. Animals were then placed back into the arena in presence of an identical copy of one of the familiar objects and a novel object and allowed to explore the objects freely for 5 min. At the end of this recognition phase, animals were removed and returned to their home cage. </a:t>
            </a:r>
          </a:p>
          <a:p>
            <a:endParaRPr lang="en-US" dirty="0"/>
          </a:p>
          <a:p>
            <a:r>
              <a:rPr lang="en-US" sz="1200" kern="1200" dirty="0">
                <a:solidFill>
                  <a:schemeClr val="tx1"/>
                </a:solidFill>
                <a:effectLst/>
                <a:latin typeface="+mn-lt"/>
                <a:ea typeface="+mn-ea"/>
                <a:cs typeface="+mn-cs"/>
              </a:rPr>
              <a:t>Object-location task. During the training phase, animals were allowed to explore two different objects for 5 min and placed in their home cage for 1 h. After this delay, the animals were placed back into the arena containing the objects present in the training sample phase. One of them was placed in the location previously occupied during the training phase, while the other one was placed in a new location within the arena. Object exploration was recorded for 5 min and animals were removed and returned to their home cage. </a:t>
            </a:r>
          </a:p>
          <a:p>
            <a:endParaRPr lang="en-US" dirty="0"/>
          </a:p>
          <a:p>
            <a:r>
              <a:rPr lang="en-US" sz="1200" kern="1200" dirty="0">
                <a:solidFill>
                  <a:schemeClr val="tx1"/>
                </a:solidFill>
                <a:effectLst/>
                <a:latin typeface="+mn-lt"/>
                <a:ea typeface="+mn-ea"/>
                <a:cs typeface="+mn-cs"/>
              </a:rPr>
              <a:t>Object-in-place task. During the training session, animals were allowed to explore for 5 min four different objects placed in the four corners of the arena. The animals were removed from the arena for the delay period (1 h) and placed back in the arena that contains the same objects and where the positions of two objects were exchanged. Object exploration was recorded for 5 min. </a:t>
            </a:r>
            <a:endParaRPr lang="en-US" dirty="0"/>
          </a:p>
          <a:p>
            <a:endParaRPr lang="en-US" dirty="0"/>
          </a:p>
        </p:txBody>
      </p:sp>
      <p:sp>
        <p:nvSpPr>
          <p:cNvPr id="4" name="Slide Number Placeholder 3"/>
          <p:cNvSpPr>
            <a:spLocks noGrp="1"/>
          </p:cNvSpPr>
          <p:nvPr>
            <p:ph type="sldNum" sz="quarter" idx="5"/>
          </p:nvPr>
        </p:nvSpPr>
        <p:spPr/>
        <p:txBody>
          <a:bodyPr/>
          <a:lstStyle/>
          <a:p>
            <a:fld id="{7CE05B73-02F6-354A-835C-71B48CBE4B87}" type="slidenum">
              <a:rPr lang="en-US" smtClean="0"/>
              <a:t>24</a:t>
            </a:fld>
            <a:endParaRPr lang="en-US"/>
          </a:p>
        </p:txBody>
      </p:sp>
    </p:spTree>
    <p:extLst>
      <p:ext uri="{BB962C8B-B14F-4D97-AF65-F5344CB8AC3E}">
        <p14:creationId xmlns:p14="http://schemas.microsoft.com/office/powerpoint/2010/main" val="1812336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1" dirty="0"/>
              <a:t>a</a:t>
            </a:r>
            <a:r>
              <a:rPr lang="en-US" dirty="0"/>
              <a:t>) Under conditions when a subject feels alert, safe and interested, phasic release of catecholamines strengthens the higher cognitive functioning of the PFC, thus allowing top-down regulation of thought, action and emotion. In primates, the PFC is topographically organized, with the dorsal and lateral surfaces mediating attention, thought and action while the ventral and medial aspects mediate emotion. The anatomical projections of these areas reflect these specializations. (</a:t>
            </a:r>
            <a:r>
              <a:rPr lang="en-US" b="1" dirty="0"/>
              <a:t>b</a:t>
            </a:r>
            <a:r>
              <a:rPr lang="en-US" dirty="0"/>
              <a:t>) During stress exposure, high levels of catecholamines take the PFC ‘off-line’ while strengthening the functions of more primitive circuits—for example, the conditioned emotional responses of the amygdala and the habitual actions of the basal ganglia. The amygdala activates brainstem stress systems, which in turn activate the sympathetic nervous system.</a:t>
            </a:r>
          </a:p>
        </p:txBody>
      </p:sp>
      <p:sp>
        <p:nvSpPr>
          <p:cNvPr id="4" name="Slide Number Placeholder 3"/>
          <p:cNvSpPr>
            <a:spLocks noGrp="1"/>
          </p:cNvSpPr>
          <p:nvPr>
            <p:ph type="sldNum" sz="quarter" idx="5"/>
          </p:nvPr>
        </p:nvSpPr>
        <p:spPr/>
        <p:txBody>
          <a:bodyPr/>
          <a:lstStyle/>
          <a:p>
            <a:fld id="{A6DFB069-BE06-4F44-9DCF-F90D55B7B108}" type="slidenum">
              <a:rPr lang="en-US" smtClean="0"/>
              <a:t>28</a:t>
            </a:fld>
            <a:endParaRPr lang="en-US"/>
          </a:p>
        </p:txBody>
      </p:sp>
    </p:spTree>
    <p:extLst>
      <p:ext uri="{BB962C8B-B14F-4D97-AF65-F5344CB8AC3E}">
        <p14:creationId xmlns:p14="http://schemas.microsoft.com/office/powerpoint/2010/main" val="3304478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A87E2-8533-4E4D-A513-5AE527FD2E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298240-2062-0B42-B061-E367CC523B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C0951F-1F85-C648-BA7F-BEBBE7C1C7AA}"/>
              </a:ext>
            </a:extLst>
          </p:cNvPr>
          <p:cNvSpPr>
            <a:spLocks noGrp="1"/>
          </p:cNvSpPr>
          <p:nvPr>
            <p:ph type="dt" sz="half" idx="10"/>
          </p:nvPr>
        </p:nvSpPr>
        <p:spPr/>
        <p:txBody>
          <a:bodyPr/>
          <a:lstStyle/>
          <a:p>
            <a:fld id="{7A7AA285-2F90-FF43-98E1-37980D4ED8B7}" type="datetimeFigureOut">
              <a:rPr lang="en-US" smtClean="0"/>
              <a:t>9/7/19</a:t>
            </a:fld>
            <a:endParaRPr lang="en-US"/>
          </a:p>
        </p:txBody>
      </p:sp>
      <p:sp>
        <p:nvSpPr>
          <p:cNvPr id="5" name="Footer Placeholder 4">
            <a:extLst>
              <a:ext uri="{FF2B5EF4-FFF2-40B4-BE49-F238E27FC236}">
                <a16:creationId xmlns:a16="http://schemas.microsoft.com/office/drawing/2014/main" id="{52AC2105-673D-DF49-8A51-9F972C4229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D9085F-BCC3-A94B-821A-A43419FF2D1B}"/>
              </a:ext>
            </a:extLst>
          </p:cNvPr>
          <p:cNvSpPr>
            <a:spLocks noGrp="1"/>
          </p:cNvSpPr>
          <p:nvPr>
            <p:ph type="sldNum" sz="quarter" idx="12"/>
          </p:nvPr>
        </p:nvSpPr>
        <p:spPr/>
        <p:txBody>
          <a:bodyPr/>
          <a:lstStyle/>
          <a:p>
            <a:fld id="{90D1CC2A-5C7E-E44F-85F3-4294126D4DE1}" type="slidenum">
              <a:rPr lang="en-US" smtClean="0"/>
              <a:t>‹#›</a:t>
            </a:fld>
            <a:endParaRPr lang="en-US"/>
          </a:p>
        </p:txBody>
      </p:sp>
    </p:spTree>
    <p:extLst>
      <p:ext uri="{BB962C8B-B14F-4D97-AF65-F5344CB8AC3E}">
        <p14:creationId xmlns:p14="http://schemas.microsoft.com/office/powerpoint/2010/main" val="3828743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C51F2-1092-BC45-8C7C-2E52BD83CC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8F7A03-CFB3-5446-B8B3-7CF258BC5A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9C9A9-1A26-1A45-8C80-16B4C69C14F3}"/>
              </a:ext>
            </a:extLst>
          </p:cNvPr>
          <p:cNvSpPr>
            <a:spLocks noGrp="1"/>
          </p:cNvSpPr>
          <p:nvPr>
            <p:ph type="dt" sz="half" idx="10"/>
          </p:nvPr>
        </p:nvSpPr>
        <p:spPr/>
        <p:txBody>
          <a:bodyPr/>
          <a:lstStyle/>
          <a:p>
            <a:fld id="{7A7AA285-2F90-FF43-98E1-37980D4ED8B7}" type="datetimeFigureOut">
              <a:rPr lang="en-US" smtClean="0"/>
              <a:t>9/7/19</a:t>
            </a:fld>
            <a:endParaRPr lang="en-US"/>
          </a:p>
        </p:txBody>
      </p:sp>
      <p:sp>
        <p:nvSpPr>
          <p:cNvPr id="5" name="Footer Placeholder 4">
            <a:extLst>
              <a:ext uri="{FF2B5EF4-FFF2-40B4-BE49-F238E27FC236}">
                <a16:creationId xmlns:a16="http://schemas.microsoft.com/office/drawing/2014/main" id="{3AACDBA6-833B-5D4A-898C-A73C0BDF0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5BCFB-0125-8743-9A74-A1208216BE37}"/>
              </a:ext>
            </a:extLst>
          </p:cNvPr>
          <p:cNvSpPr>
            <a:spLocks noGrp="1"/>
          </p:cNvSpPr>
          <p:nvPr>
            <p:ph type="sldNum" sz="quarter" idx="12"/>
          </p:nvPr>
        </p:nvSpPr>
        <p:spPr/>
        <p:txBody>
          <a:bodyPr/>
          <a:lstStyle/>
          <a:p>
            <a:fld id="{90D1CC2A-5C7E-E44F-85F3-4294126D4DE1}" type="slidenum">
              <a:rPr lang="en-US" smtClean="0"/>
              <a:t>‹#›</a:t>
            </a:fld>
            <a:endParaRPr lang="en-US"/>
          </a:p>
        </p:txBody>
      </p:sp>
    </p:spTree>
    <p:extLst>
      <p:ext uri="{BB962C8B-B14F-4D97-AF65-F5344CB8AC3E}">
        <p14:creationId xmlns:p14="http://schemas.microsoft.com/office/powerpoint/2010/main" val="53740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AA0C23-E28D-CD48-A9A6-9EBDFD4128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EEF94-2BF1-4646-84A1-346AFE40C9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B0534-F244-8344-8358-EA9A8B7E752B}"/>
              </a:ext>
            </a:extLst>
          </p:cNvPr>
          <p:cNvSpPr>
            <a:spLocks noGrp="1"/>
          </p:cNvSpPr>
          <p:nvPr>
            <p:ph type="dt" sz="half" idx="10"/>
          </p:nvPr>
        </p:nvSpPr>
        <p:spPr/>
        <p:txBody>
          <a:bodyPr/>
          <a:lstStyle/>
          <a:p>
            <a:fld id="{7A7AA285-2F90-FF43-98E1-37980D4ED8B7}" type="datetimeFigureOut">
              <a:rPr lang="en-US" smtClean="0"/>
              <a:t>9/7/19</a:t>
            </a:fld>
            <a:endParaRPr lang="en-US"/>
          </a:p>
        </p:txBody>
      </p:sp>
      <p:sp>
        <p:nvSpPr>
          <p:cNvPr id="5" name="Footer Placeholder 4">
            <a:extLst>
              <a:ext uri="{FF2B5EF4-FFF2-40B4-BE49-F238E27FC236}">
                <a16:creationId xmlns:a16="http://schemas.microsoft.com/office/drawing/2014/main" id="{F60C0AF4-00DD-9848-B64D-CC1E935C25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1DE581-0572-7649-8C9B-ABA54582F5C6}"/>
              </a:ext>
            </a:extLst>
          </p:cNvPr>
          <p:cNvSpPr>
            <a:spLocks noGrp="1"/>
          </p:cNvSpPr>
          <p:nvPr>
            <p:ph type="sldNum" sz="quarter" idx="12"/>
          </p:nvPr>
        </p:nvSpPr>
        <p:spPr/>
        <p:txBody>
          <a:bodyPr/>
          <a:lstStyle/>
          <a:p>
            <a:fld id="{90D1CC2A-5C7E-E44F-85F3-4294126D4DE1}" type="slidenum">
              <a:rPr lang="en-US" smtClean="0"/>
              <a:t>‹#›</a:t>
            </a:fld>
            <a:endParaRPr lang="en-US"/>
          </a:p>
        </p:txBody>
      </p:sp>
    </p:spTree>
    <p:extLst>
      <p:ext uri="{BB962C8B-B14F-4D97-AF65-F5344CB8AC3E}">
        <p14:creationId xmlns:p14="http://schemas.microsoft.com/office/powerpoint/2010/main" val="4091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87B03-9296-074F-AAB4-7FD9F6070F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31CD03-52DD-6141-8D28-69E7D3371D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7224DD-7372-0F4B-96D7-4FEBCC66AE04}"/>
              </a:ext>
            </a:extLst>
          </p:cNvPr>
          <p:cNvSpPr>
            <a:spLocks noGrp="1"/>
          </p:cNvSpPr>
          <p:nvPr>
            <p:ph type="dt" sz="half" idx="10"/>
          </p:nvPr>
        </p:nvSpPr>
        <p:spPr/>
        <p:txBody>
          <a:bodyPr/>
          <a:lstStyle/>
          <a:p>
            <a:fld id="{7A7AA285-2F90-FF43-98E1-37980D4ED8B7}" type="datetimeFigureOut">
              <a:rPr lang="en-US" smtClean="0"/>
              <a:t>9/7/19</a:t>
            </a:fld>
            <a:endParaRPr lang="en-US"/>
          </a:p>
        </p:txBody>
      </p:sp>
      <p:sp>
        <p:nvSpPr>
          <p:cNvPr id="5" name="Footer Placeholder 4">
            <a:extLst>
              <a:ext uri="{FF2B5EF4-FFF2-40B4-BE49-F238E27FC236}">
                <a16:creationId xmlns:a16="http://schemas.microsoft.com/office/drawing/2014/main" id="{76F10DE2-5FAA-9445-9F7E-239E2F6BE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3370C6-F34C-BF46-9D5F-7CAB379BF5A4}"/>
              </a:ext>
            </a:extLst>
          </p:cNvPr>
          <p:cNvSpPr>
            <a:spLocks noGrp="1"/>
          </p:cNvSpPr>
          <p:nvPr>
            <p:ph type="sldNum" sz="quarter" idx="12"/>
          </p:nvPr>
        </p:nvSpPr>
        <p:spPr/>
        <p:txBody>
          <a:bodyPr/>
          <a:lstStyle/>
          <a:p>
            <a:fld id="{90D1CC2A-5C7E-E44F-85F3-4294126D4DE1}" type="slidenum">
              <a:rPr lang="en-US" smtClean="0"/>
              <a:t>‹#›</a:t>
            </a:fld>
            <a:endParaRPr lang="en-US"/>
          </a:p>
        </p:txBody>
      </p:sp>
    </p:spTree>
    <p:extLst>
      <p:ext uri="{BB962C8B-B14F-4D97-AF65-F5344CB8AC3E}">
        <p14:creationId xmlns:p14="http://schemas.microsoft.com/office/powerpoint/2010/main" val="3933975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32157-F799-8544-A385-BB54F134BA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83698C-F8E0-914D-B326-1ACFB13251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1E5016-6077-5148-A378-BA346D179BB8}"/>
              </a:ext>
            </a:extLst>
          </p:cNvPr>
          <p:cNvSpPr>
            <a:spLocks noGrp="1"/>
          </p:cNvSpPr>
          <p:nvPr>
            <p:ph type="dt" sz="half" idx="10"/>
          </p:nvPr>
        </p:nvSpPr>
        <p:spPr/>
        <p:txBody>
          <a:bodyPr/>
          <a:lstStyle/>
          <a:p>
            <a:fld id="{7A7AA285-2F90-FF43-98E1-37980D4ED8B7}" type="datetimeFigureOut">
              <a:rPr lang="en-US" smtClean="0"/>
              <a:t>9/7/19</a:t>
            </a:fld>
            <a:endParaRPr lang="en-US"/>
          </a:p>
        </p:txBody>
      </p:sp>
      <p:sp>
        <p:nvSpPr>
          <p:cNvPr id="5" name="Footer Placeholder 4">
            <a:extLst>
              <a:ext uri="{FF2B5EF4-FFF2-40B4-BE49-F238E27FC236}">
                <a16:creationId xmlns:a16="http://schemas.microsoft.com/office/drawing/2014/main" id="{1D0EBF99-C84A-8E42-A2BA-3437CEE51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3A567A-4B49-A348-B985-6D4CE6E78FA8}"/>
              </a:ext>
            </a:extLst>
          </p:cNvPr>
          <p:cNvSpPr>
            <a:spLocks noGrp="1"/>
          </p:cNvSpPr>
          <p:nvPr>
            <p:ph type="sldNum" sz="quarter" idx="12"/>
          </p:nvPr>
        </p:nvSpPr>
        <p:spPr/>
        <p:txBody>
          <a:bodyPr/>
          <a:lstStyle/>
          <a:p>
            <a:fld id="{90D1CC2A-5C7E-E44F-85F3-4294126D4DE1}" type="slidenum">
              <a:rPr lang="en-US" smtClean="0"/>
              <a:t>‹#›</a:t>
            </a:fld>
            <a:endParaRPr lang="en-US"/>
          </a:p>
        </p:txBody>
      </p:sp>
    </p:spTree>
    <p:extLst>
      <p:ext uri="{BB962C8B-B14F-4D97-AF65-F5344CB8AC3E}">
        <p14:creationId xmlns:p14="http://schemas.microsoft.com/office/powerpoint/2010/main" val="3388973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10EC3-CD05-7342-928B-01A81D6CEF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AC9F45-0B70-A44F-B7A5-72F2C95BA4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D6FE00-93B0-EE48-8128-49076AAA62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7B8152-4569-AC48-94F6-779545DA71B6}"/>
              </a:ext>
            </a:extLst>
          </p:cNvPr>
          <p:cNvSpPr>
            <a:spLocks noGrp="1"/>
          </p:cNvSpPr>
          <p:nvPr>
            <p:ph type="dt" sz="half" idx="10"/>
          </p:nvPr>
        </p:nvSpPr>
        <p:spPr/>
        <p:txBody>
          <a:bodyPr/>
          <a:lstStyle/>
          <a:p>
            <a:fld id="{7A7AA285-2F90-FF43-98E1-37980D4ED8B7}" type="datetimeFigureOut">
              <a:rPr lang="en-US" smtClean="0"/>
              <a:t>9/7/19</a:t>
            </a:fld>
            <a:endParaRPr lang="en-US"/>
          </a:p>
        </p:txBody>
      </p:sp>
      <p:sp>
        <p:nvSpPr>
          <p:cNvPr id="6" name="Footer Placeholder 5">
            <a:extLst>
              <a:ext uri="{FF2B5EF4-FFF2-40B4-BE49-F238E27FC236}">
                <a16:creationId xmlns:a16="http://schemas.microsoft.com/office/drawing/2014/main" id="{23140201-D83C-974D-BB86-809B70FE73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B55653-5487-CB40-9CDF-2C6A4FB56F10}"/>
              </a:ext>
            </a:extLst>
          </p:cNvPr>
          <p:cNvSpPr>
            <a:spLocks noGrp="1"/>
          </p:cNvSpPr>
          <p:nvPr>
            <p:ph type="sldNum" sz="quarter" idx="12"/>
          </p:nvPr>
        </p:nvSpPr>
        <p:spPr/>
        <p:txBody>
          <a:bodyPr/>
          <a:lstStyle/>
          <a:p>
            <a:fld id="{90D1CC2A-5C7E-E44F-85F3-4294126D4DE1}" type="slidenum">
              <a:rPr lang="en-US" smtClean="0"/>
              <a:t>‹#›</a:t>
            </a:fld>
            <a:endParaRPr lang="en-US"/>
          </a:p>
        </p:txBody>
      </p:sp>
    </p:spTree>
    <p:extLst>
      <p:ext uri="{BB962C8B-B14F-4D97-AF65-F5344CB8AC3E}">
        <p14:creationId xmlns:p14="http://schemas.microsoft.com/office/powerpoint/2010/main" val="3653240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1D724-1787-BE4F-8854-5FCAB17927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6D0FEA-283F-9D4A-888D-ECB34C92EB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3220EF-BE96-F449-9C70-CB556DAF3E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603463-6E1A-0243-B74C-2D5FDD4C2C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8A494E-D8F9-4A4C-A3F6-34DD10BB08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B39EA5-9EBD-F446-B7FB-81271E7F2C00}"/>
              </a:ext>
            </a:extLst>
          </p:cNvPr>
          <p:cNvSpPr>
            <a:spLocks noGrp="1"/>
          </p:cNvSpPr>
          <p:nvPr>
            <p:ph type="dt" sz="half" idx="10"/>
          </p:nvPr>
        </p:nvSpPr>
        <p:spPr/>
        <p:txBody>
          <a:bodyPr/>
          <a:lstStyle/>
          <a:p>
            <a:fld id="{7A7AA285-2F90-FF43-98E1-37980D4ED8B7}" type="datetimeFigureOut">
              <a:rPr lang="en-US" smtClean="0"/>
              <a:t>9/7/19</a:t>
            </a:fld>
            <a:endParaRPr lang="en-US"/>
          </a:p>
        </p:txBody>
      </p:sp>
      <p:sp>
        <p:nvSpPr>
          <p:cNvPr id="8" name="Footer Placeholder 7">
            <a:extLst>
              <a:ext uri="{FF2B5EF4-FFF2-40B4-BE49-F238E27FC236}">
                <a16:creationId xmlns:a16="http://schemas.microsoft.com/office/drawing/2014/main" id="{9C13B5BF-8DE9-9049-A494-8D101B7EB9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8FFF38-63BD-F546-970B-C069AA20EDE4}"/>
              </a:ext>
            </a:extLst>
          </p:cNvPr>
          <p:cNvSpPr>
            <a:spLocks noGrp="1"/>
          </p:cNvSpPr>
          <p:nvPr>
            <p:ph type="sldNum" sz="quarter" idx="12"/>
          </p:nvPr>
        </p:nvSpPr>
        <p:spPr/>
        <p:txBody>
          <a:bodyPr/>
          <a:lstStyle/>
          <a:p>
            <a:fld id="{90D1CC2A-5C7E-E44F-85F3-4294126D4DE1}" type="slidenum">
              <a:rPr lang="en-US" smtClean="0"/>
              <a:t>‹#›</a:t>
            </a:fld>
            <a:endParaRPr lang="en-US"/>
          </a:p>
        </p:txBody>
      </p:sp>
    </p:spTree>
    <p:extLst>
      <p:ext uri="{BB962C8B-B14F-4D97-AF65-F5344CB8AC3E}">
        <p14:creationId xmlns:p14="http://schemas.microsoft.com/office/powerpoint/2010/main" val="2870710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7C400-62CC-7E46-A970-9D4AFA27D9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5097AD-3A27-D840-9343-3B66771604FE}"/>
              </a:ext>
            </a:extLst>
          </p:cNvPr>
          <p:cNvSpPr>
            <a:spLocks noGrp="1"/>
          </p:cNvSpPr>
          <p:nvPr>
            <p:ph type="dt" sz="half" idx="10"/>
          </p:nvPr>
        </p:nvSpPr>
        <p:spPr/>
        <p:txBody>
          <a:bodyPr/>
          <a:lstStyle/>
          <a:p>
            <a:fld id="{7A7AA285-2F90-FF43-98E1-37980D4ED8B7}" type="datetimeFigureOut">
              <a:rPr lang="en-US" smtClean="0"/>
              <a:t>9/7/19</a:t>
            </a:fld>
            <a:endParaRPr lang="en-US"/>
          </a:p>
        </p:txBody>
      </p:sp>
      <p:sp>
        <p:nvSpPr>
          <p:cNvPr id="4" name="Footer Placeholder 3">
            <a:extLst>
              <a:ext uri="{FF2B5EF4-FFF2-40B4-BE49-F238E27FC236}">
                <a16:creationId xmlns:a16="http://schemas.microsoft.com/office/drawing/2014/main" id="{1206420F-EB94-844A-9D2F-86AAB95AD6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4B21FB-2E04-6B47-9E4C-BD77800BADDD}"/>
              </a:ext>
            </a:extLst>
          </p:cNvPr>
          <p:cNvSpPr>
            <a:spLocks noGrp="1"/>
          </p:cNvSpPr>
          <p:nvPr>
            <p:ph type="sldNum" sz="quarter" idx="12"/>
          </p:nvPr>
        </p:nvSpPr>
        <p:spPr/>
        <p:txBody>
          <a:bodyPr/>
          <a:lstStyle/>
          <a:p>
            <a:fld id="{90D1CC2A-5C7E-E44F-85F3-4294126D4DE1}" type="slidenum">
              <a:rPr lang="en-US" smtClean="0"/>
              <a:t>‹#›</a:t>
            </a:fld>
            <a:endParaRPr lang="en-US"/>
          </a:p>
        </p:txBody>
      </p:sp>
    </p:spTree>
    <p:extLst>
      <p:ext uri="{BB962C8B-B14F-4D97-AF65-F5344CB8AC3E}">
        <p14:creationId xmlns:p14="http://schemas.microsoft.com/office/powerpoint/2010/main" val="3287303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873ABD-D56C-5C46-B841-DF564AC6340F}"/>
              </a:ext>
            </a:extLst>
          </p:cNvPr>
          <p:cNvSpPr>
            <a:spLocks noGrp="1"/>
          </p:cNvSpPr>
          <p:nvPr>
            <p:ph type="dt" sz="half" idx="10"/>
          </p:nvPr>
        </p:nvSpPr>
        <p:spPr/>
        <p:txBody>
          <a:bodyPr/>
          <a:lstStyle/>
          <a:p>
            <a:fld id="{7A7AA285-2F90-FF43-98E1-37980D4ED8B7}" type="datetimeFigureOut">
              <a:rPr lang="en-US" smtClean="0"/>
              <a:t>9/7/19</a:t>
            </a:fld>
            <a:endParaRPr lang="en-US"/>
          </a:p>
        </p:txBody>
      </p:sp>
      <p:sp>
        <p:nvSpPr>
          <p:cNvPr id="3" name="Footer Placeholder 2">
            <a:extLst>
              <a:ext uri="{FF2B5EF4-FFF2-40B4-BE49-F238E27FC236}">
                <a16:creationId xmlns:a16="http://schemas.microsoft.com/office/drawing/2014/main" id="{FD4D33DF-F19C-974D-9FC1-4D3A5E6F1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C996A6-DEA4-9E41-A46C-26467916BF8D}"/>
              </a:ext>
            </a:extLst>
          </p:cNvPr>
          <p:cNvSpPr>
            <a:spLocks noGrp="1"/>
          </p:cNvSpPr>
          <p:nvPr>
            <p:ph type="sldNum" sz="quarter" idx="12"/>
          </p:nvPr>
        </p:nvSpPr>
        <p:spPr/>
        <p:txBody>
          <a:bodyPr/>
          <a:lstStyle/>
          <a:p>
            <a:fld id="{90D1CC2A-5C7E-E44F-85F3-4294126D4DE1}" type="slidenum">
              <a:rPr lang="en-US" smtClean="0"/>
              <a:t>‹#›</a:t>
            </a:fld>
            <a:endParaRPr lang="en-US"/>
          </a:p>
        </p:txBody>
      </p:sp>
    </p:spTree>
    <p:extLst>
      <p:ext uri="{BB962C8B-B14F-4D97-AF65-F5344CB8AC3E}">
        <p14:creationId xmlns:p14="http://schemas.microsoft.com/office/powerpoint/2010/main" val="3860793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CD526-9E73-B94B-A68F-4D77000B97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FC430-4E59-7243-8883-CEFA95B01A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35F16-E43A-7145-B793-EF6EB3346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F164BE-5D14-DB4B-9517-F89E01465AEB}"/>
              </a:ext>
            </a:extLst>
          </p:cNvPr>
          <p:cNvSpPr>
            <a:spLocks noGrp="1"/>
          </p:cNvSpPr>
          <p:nvPr>
            <p:ph type="dt" sz="half" idx="10"/>
          </p:nvPr>
        </p:nvSpPr>
        <p:spPr/>
        <p:txBody>
          <a:bodyPr/>
          <a:lstStyle/>
          <a:p>
            <a:fld id="{7A7AA285-2F90-FF43-98E1-37980D4ED8B7}" type="datetimeFigureOut">
              <a:rPr lang="en-US" smtClean="0"/>
              <a:t>9/7/19</a:t>
            </a:fld>
            <a:endParaRPr lang="en-US"/>
          </a:p>
        </p:txBody>
      </p:sp>
      <p:sp>
        <p:nvSpPr>
          <p:cNvPr id="6" name="Footer Placeholder 5">
            <a:extLst>
              <a:ext uri="{FF2B5EF4-FFF2-40B4-BE49-F238E27FC236}">
                <a16:creationId xmlns:a16="http://schemas.microsoft.com/office/drawing/2014/main" id="{DC179B8E-D8CA-1640-A247-53FDFA8827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4BB10A-2C85-9D43-9B80-87509AA40FA6}"/>
              </a:ext>
            </a:extLst>
          </p:cNvPr>
          <p:cNvSpPr>
            <a:spLocks noGrp="1"/>
          </p:cNvSpPr>
          <p:nvPr>
            <p:ph type="sldNum" sz="quarter" idx="12"/>
          </p:nvPr>
        </p:nvSpPr>
        <p:spPr/>
        <p:txBody>
          <a:bodyPr/>
          <a:lstStyle/>
          <a:p>
            <a:fld id="{90D1CC2A-5C7E-E44F-85F3-4294126D4DE1}" type="slidenum">
              <a:rPr lang="en-US" smtClean="0"/>
              <a:t>‹#›</a:t>
            </a:fld>
            <a:endParaRPr lang="en-US"/>
          </a:p>
        </p:txBody>
      </p:sp>
    </p:spTree>
    <p:extLst>
      <p:ext uri="{BB962C8B-B14F-4D97-AF65-F5344CB8AC3E}">
        <p14:creationId xmlns:p14="http://schemas.microsoft.com/office/powerpoint/2010/main" val="2160222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92DEB-4BF0-D047-90FC-42C257C0D4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47F611-D442-8048-9AF7-0EAA77C3E2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CCB77A-0E5F-3448-848A-3776007F79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CD1985-1DE2-7340-BCEA-97145D956B00}"/>
              </a:ext>
            </a:extLst>
          </p:cNvPr>
          <p:cNvSpPr>
            <a:spLocks noGrp="1"/>
          </p:cNvSpPr>
          <p:nvPr>
            <p:ph type="dt" sz="half" idx="10"/>
          </p:nvPr>
        </p:nvSpPr>
        <p:spPr/>
        <p:txBody>
          <a:bodyPr/>
          <a:lstStyle/>
          <a:p>
            <a:fld id="{7A7AA285-2F90-FF43-98E1-37980D4ED8B7}" type="datetimeFigureOut">
              <a:rPr lang="en-US" smtClean="0"/>
              <a:t>9/7/19</a:t>
            </a:fld>
            <a:endParaRPr lang="en-US"/>
          </a:p>
        </p:txBody>
      </p:sp>
      <p:sp>
        <p:nvSpPr>
          <p:cNvPr id="6" name="Footer Placeholder 5">
            <a:extLst>
              <a:ext uri="{FF2B5EF4-FFF2-40B4-BE49-F238E27FC236}">
                <a16:creationId xmlns:a16="http://schemas.microsoft.com/office/drawing/2014/main" id="{0E003B82-C5BB-9848-8144-CA5615C143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4FCC6-21E2-4844-BE71-CB3E9E1E28C6}"/>
              </a:ext>
            </a:extLst>
          </p:cNvPr>
          <p:cNvSpPr>
            <a:spLocks noGrp="1"/>
          </p:cNvSpPr>
          <p:nvPr>
            <p:ph type="sldNum" sz="quarter" idx="12"/>
          </p:nvPr>
        </p:nvSpPr>
        <p:spPr/>
        <p:txBody>
          <a:bodyPr/>
          <a:lstStyle/>
          <a:p>
            <a:fld id="{90D1CC2A-5C7E-E44F-85F3-4294126D4DE1}" type="slidenum">
              <a:rPr lang="en-US" smtClean="0"/>
              <a:t>‹#›</a:t>
            </a:fld>
            <a:endParaRPr lang="en-US"/>
          </a:p>
        </p:txBody>
      </p:sp>
    </p:spTree>
    <p:extLst>
      <p:ext uri="{BB962C8B-B14F-4D97-AF65-F5344CB8AC3E}">
        <p14:creationId xmlns:p14="http://schemas.microsoft.com/office/powerpoint/2010/main" val="2340700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2CF2D2-69E8-CB40-B819-C73DBEC804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01C9DC-A860-7F45-93E7-7BC9B72ABE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76D0D-2FD1-C24C-AB71-9223882DF7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AA285-2F90-FF43-98E1-37980D4ED8B7}" type="datetimeFigureOut">
              <a:rPr lang="en-US" smtClean="0"/>
              <a:t>9/7/19</a:t>
            </a:fld>
            <a:endParaRPr lang="en-US"/>
          </a:p>
        </p:txBody>
      </p:sp>
      <p:sp>
        <p:nvSpPr>
          <p:cNvPr id="5" name="Footer Placeholder 4">
            <a:extLst>
              <a:ext uri="{FF2B5EF4-FFF2-40B4-BE49-F238E27FC236}">
                <a16:creationId xmlns:a16="http://schemas.microsoft.com/office/drawing/2014/main" id="{7517B6DD-C383-6643-B3F9-9775E6E4B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266D3B-1174-3B45-A98E-5DA1205838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D1CC2A-5C7E-E44F-85F3-4294126D4DE1}" type="slidenum">
              <a:rPr lang="en-US" smtClean="0"/>
              <a:t>‹#›</a:t>
            </a:fld>
            <a:endParaRPr lang="en-US"/>
          </a:p>
        </p:txBody>
      </p:sp>
    </p:spTree>
    <p:extLst>
      <p:ext uri="{BB962C8B-B14F-4D97-AF65-F5344CB8AC3E}">
        <p14:creationId xmlns:p14="http://schemas.microsoft.com/office/powerpoint/2010/main" val="2528111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hyperlink" Target="https://en.wikipedia.org/wiki/Electron" TargetMode="External"/><Relationship Id="rId4" Type="http://schemas.openxmlformats.org/officeDocument/2006/relationships/hyperlink" Target="https://en.wikipedia.org/wiki/Electron_density"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ncbi.nlm.nih.gov/pmc/articles/PMC3037097/#B24"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customXml" Target="../ink/ink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5999">
              <a:schemeClr val="accent4">
                <a:lumMod val="20000"/>
                <a:lumOff val="80000"/>
              </a:schemeClr>
            </a:gs>
            <a:gs pos="100000">
              <a:srgbClr val="0070C0"/>
            </a:gs>
            <a:gs pos="49000">
              <a:schemeClr val="tx2">
                <a:lumMod val="10000"/>
                <a:lumOff val="90000"/>
              </a:schemeClr>
            </a:gs>
            <a:gs pos="94000">
              <a:schemeClr val="accent3">
                <a:lumMod val="40000"/>
                <a:lumOff val="60000"/>
              </a:schemeClr>
            </a:gs>
            <a:gs pos="98998">
              <a:srgbClr val="9F71FF"/>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75F62-6FA4-D641-99B4-9D5F3A6CBC74}"/>
              </a:ext>
            </a:extLst>
          </p:cNvPr>
          <p:cNvSpPr>
            <a:spLocks noGrp="1"/>
          </p:cNvSpPr>
          <p:nvPr>
            <p:ph type="ctrTitle"/>
          </p:nvPr>
        </p:nvSpPr>
        <p:spPr>
          <a:xfrm>
            <a:off x="0" y="188913"/>
            <a:ext cx="12077700" cy="2387600"/>
          </a:xfrm>
        </p:spPr>
        <p:txBody>
          <a:bodyPr>
            <a:normAutofit/>
          </a:bodyPr>
          <a:lstStyle/>
          <a:p>
            <a:r>
              <a:rPr lang="en-US" sz="4800" dirty="0">
                <a:latin typeface="Georgia" panose="02040502050405020303" pitchFamily="18" charset="0"/>
              </a:rPr>
              <a:t> 5-HT</a:t>
            </a:r>
            <a:r>
              <a:rPr lang="en-US" sz="4800" baseline="-25000" dirty="0">
                <a:latin typeface="Georgia" panose="02040502050405020303" pitchFamily="18" charset="0"/>
              </a:rPr>
              <a:t>2A</a:t>
            </a:r>
            <a:r>
              <a:rPr lang="en-US" sz="4800" dirty="0">
                <a:latin typeface="Georgia" panose="02040502050405020303" pitchFamily="18" charset="0"/>
              </a:rPr>
              <a:t>-mGlu</a:t>
            </a:r>
            <a:r>
              <a:rPr lang="en-US" sz="4800" baseline="-25000" dirty="0">
                <a:latin typeface="Georgia" panose="02040502050405020303" pitchFamily="18" charset="0"/>
              </a:rPr>
              <a:t>2 </a:t>
            </a:r>
            <a:r>
              <a:rPr lang="en-US" sz="4800" dirty="0">
                <a:latin typeface="Georgia" panose="02040502050405020303" pitchFamily="18" charset="0"/>
              </a:rPr>
              <a:t>heterodimers &amp; </a:t>
            </a:r>
            <a:br>
              <a:rPr lang="en-US" sz="4800" dirty="0">
                <a:latin typeface="Georgia" panose="02040502050405020303" pitchFamily="18" charset="0"/>
              </a:rPr>
            </a:br>
            <a:r>
              <a:rPr lang="en-US" sz="4800" dirty="0">
                <a:latin typeface="Georgia" panose="02040502050405020303" pitchFamily="18" charset="0"/>
              </a:rPr>
              <a:t>their implications for the behavioral effects </a:t>
            </a:r>
            <a:br>
              <a:rPr lang="en-US" sz="4800" dirty="0">
                <a:latin typeface="Georgia" panose="02040502050405020303" pitchFamily="18" charset="0"/>
              </a:rPr>
            </a:br>
            <a:r>
              <a:rPr lang="en-US" sz="4800" dirty="0">
                <a:latin typeface="Georgia" panose="02040502050405020303" pitchFamily="18" charset="0"/>
              </a:rPr>
              <a:t>of serotonergic psychedelics</a:t>
            </a:r>
          </a:p>
        </p:txBody>
      </p:sp>
      <p:sp>
        <p:nvSpPr>
          <p:cNvPr id="3" name="Subtitle 2">
            <a:extLst>
              <a:ext uri="{FF2B5EF4-FFF2-40B4-BE49-F238E27FC236}">
                <a16:creationId xmlns:a16="http://schemas.microsoft.com/office/drawing/2014/main" id="{041DF2DE-590F-8D4A-BE48-22A6FEA12F3C}"/>
              </a:ext>
            </a:extLst>
          </p:cNvPr>
          <p:cNvSpPr>
            <a:spLocks noGrp="1"/>
          </p:cNvSpPr>
          <p:nvPr>
            <p:ph type="subTitle" idx="1"/>
          </p:nvPr>
        </p:nvSpPr>
        <p:spPr>
          <a:xfrm>
            <a:off x="1673290" y="2774157"/>
            <a:ext cx="9144000" cy="1655762"/>
          </a:xfrm>
        </p:spPr>
        <p:txBody>
          <a:bodyPr>
            <a:normAutofit/>
          </a:bodyPr>
          <a:lstStyle/>
          <a:p>
            <a:r>
              <a:rPr lang="en-US" sz="3200" dirty="0"/>
              <a:t>Kevin Krupp</a:t>
            </a:r>
          </a:p>
        </p:txBody>
      </p:sp>
      <p:pic>
        <p:nvPicPr>
          <p:cNvPr id="4" name="Picture 2" descr="Image result for 5ht2a parvalbumin">
            <a:extLst>
              <a:ext uri="{FF2B5EF4-FFF2-40B4-BE49-F238E27FC236}">
                <a16:creationId xmlns:a16="http://schemas.microsoft.com/office/drawing/2014/main" id="{A1A1B085-7386-534E-8205-E2683DC1D8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276" t="3268" b="84051"/>
          <a:stretch/>
        </p:blipFill>
        <p:spPr bwMode="auto">
          <a:xfrm>
            <a:off x="2568234" y="3911511"/>
            <a:ext cx="7354111" cy="1432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01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00000">
              <a:srgbClr val="00B05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50807E-C1AD-EC41-AC01-4F94F23B037D}"/>
              </a:ext>
            </a:extLst>
          </p:cNvPr>
          <p:cNvSpPr>
            <a:spLocks noGrp="1"/>
          </p:cNvSpPr>
          <p:nvPr>
            <p:ph type="title"/>
          </p:nvPr>
        </p:nvSpPr>
        <p:spPr>
          <a:xfrm>
            <a:off x="5394691" y="-349056"/>
            <a:ext cx="5664373" cy="1607060"/>
          </a:xfrm>
          <a:noFill/>
          <a:ln w="19050">
            <a:noFill/>
          </a:ln>
        </p:spPr>
        <p:txBody>
          <a:bodyPr wrap="square" anchor="ctr">
            <a:normAutofit/>
          </a:bodyPr>
          <a:lstStyle/>
          <a:p>
            <a:pPr algn="ctr"/>
            <a:r>
              <a:rPr lang="en-US" sz="3200" u="sng" dirty="0">
                <a:solidFill>
                  <a:schemeClr val="bg1"/>
                </a:solidFill>
                <a:latin typeface="Georgia" panose="02040502050405020303" pitchFamily="18" charset="0"/>
              </a:rPr>
              <a:t>Serotonergic Psychedelics and 5-HT</a:t>
            </a:r>
            <a:r>
              <a:rPr lang="en-US" sz="3200" u="sng" baseline="-25000" dirty="0">
                <a:solidFill>
                  <a:schemeClr val="bg1"/>
                </a:solidFill>
                <a:latin typeface="Georgia" panose="02040502050405020303" pitchFamily="18" charset="0"/>
              </a:rPr>
              <a:t>2A </a:t>
            </a:r>
            <a:r>
              <a:rPr lang="en-US" sz="3200" u="sng" dirty="0">
                <a:solidFill>
                  <a:schemeClr val="bg1"/>
                </a:solidFill>
                <a:latin typeface="Georgia" panose="02040502050405020303" pitchFamily="18" charset="0"/>
              </a:rPr>
              <a:t>signaling</a:t>
            </a:r>
          </a:p>
        </p:txBody>
      </p:sp>
      <p:sp>
        <p:nvSpPr>
          <p:cNvPr id="3" name="Content Placeholder 2">
            <a:extLst>
              <a:ext uri="{FF2B5EF4-FFF2-40B4-BE49-F238E27FC236}">
                <a16:creationId xmlns:a16="http://schemas.microsoft.com/office/drawing/2014/main" id="{DACEE10C-E137-6641-969C-2AABD061B8C1}"/>
              </a:ext>
            </a:extLst>
          </p:cNvPr>
          <p:cNvSpPr>
            <a:spLocks noGrp="1"/>
          </p:cNvSpPr>
          <p:nvPr>
            <p:ph idx="1"/>
          </p:nvPr>
        </p:nvSpPr>
        <p:spPr>
          <a:xfrm>
            <a:off x="5394691" y="90148"/>
            <a:ext cx="4677156" cy="5716451"/>
          </a:xfrm>
        </p:spPr>
        <p:txBody>
          <a:bodyPr>
            <a:normAutofit/>
          </a:bodyPr>
          <a:lstStyle/>
          <a:p>
            <a:pPr marL="0" indent="0">
              <a:buNone/>
            </a:pPr>
            <a:r>
              <a:rPr lang="en-US" sz="2800" dirty="0">
                <a:latin typeface="Georgia" panose="02040502050405020303" pitchFamily="18" charset="0"/>
                <a:sym typeface="Wingdings" pitchFamily="2" charset="2"/>
              </a:rPr>
              <a:t>Ser</a:t>
            </a:r>
            <a:r>
              <a:rPr lang="en-US" sz="2800" baseline="30000" dirty="0">
                <a:latin typeface="Georgia" panose="02040502050405020303" pitchFamily="18" charset="0"/>
                <a:sym typeface="Wingdings" pitchFamily="2" charset="2"/>
              </a:rPr>
              <a:t>280</a:t>
            </a:r>
            <a:r>
              <a:rPr lang="en-US" dirty="0">
                <a:latin typeface="Georgia" panose="02040502050405020303" pitchFamily="18" charset="0"/>
                <a:sym typeface="Wingdings" pitchFamily="2" charset="2"/>
              </a:rPr>
              <a:t> phosphorylation </a:t>
            </a:r>
          </a:p>
          <a:p>
            <a:pPr marL="0" indent="0">
              <a:buNone/>
            </a:pPr>
            <a:r>
              <a:rPr lang="en-US" dirty="0">
                <a:latin typeface="Georgia" panose="02040502050405020303" pitchFamily="18" charset="0"/>
                <a:sym typeface="Wingdings" pitchFamily="2" charset="2"/>
              </a:rPr>
              <a:t>			(il-3)</a:t>
            </a:r>
          </a:p>
          <a:p>
            <a:pPr marL="0" indent="0">
              <a:buNone/>
            </a:pPr>
            <a:r>
              <a:rPr lang="en-US" sz="2800" dirty="0">
                <a:latin typeface="Georgia" panose="02040502050405020303" pitchFamily="18" charset="0"/>
                <a:sym typeface="Wingdings" pitchFamily="2" charset="2"/>
              </a:rPr>
              <a:t> 	</a:t>
            </a:r>
            <a:endParaRPr lang="en-US" baseline="-25000" dirty="0">
              <a:latin typeface="Georgia" panose="02040502050405020303" pitchFamily="18" charset="0"/>
              <a:sym typeface="Wingdings" pitchFamily="2" charset="2"/>
            </a:endParaRPr>
          </a:p>
          <a:p>
            <a:pPr marL="0" indent="0">
              <a:buNone/>
            </a:pPr>
            <a:r>
              <a:rPr lang="en-US" sz="2800" dirty="0">
                <a:latin typeface="Georgia" panose="02040502050405020303" pitchFamily="18" charset="0"/>
                <a:sym typeface="Wingdings" pitchFamily="2" charset="2"/>
              </a:rPr>
              <a:t>Transcriptomic signature of hallucinogens in rodent frontal cortex</a:t>
            </a:r>
          </a:p>
          <a:p>
            <a:pPr marL="701675" lvl="2" indent="-227013"/>
            <a:r>
              <a:rPr lang="en-US" sz="2800" i="1" dirty="0">
                <a:latin typeface="Georgia" panose="02040502050405020303" pitchFamily="18" charset="0"/>
                <a:sym typeface="Wingdings" pitchFamily="2" charset="2"/>
              </a:rPr>
              <a:t>+c-fos </a:t>
            </a:r>
          </a:p>
          <a:p>
            <a:pPr marL="931862" lvl="3" indent="0">
              <a:buNone/>
            </a:pPr>
            <a:r>
              <a:rPr lang="en-US" sz="2400" dirty="0">
                <a:latin typeface="Georgia" panose="02040502050405020303" pitchFamily="18" charset="0"/>
                <a:sym typeface="Wingdings" pitchFamily="2" charset="2"/>
              </a:rPr>
              <a:t>G</a:t>
            </a:r>
            <a:r>
              <a:rPr lang="en-US" sz="2400" baseline="-25000" dirty="0">
                <a:latin typeface="Georgia" panose="02040502050405020303" pitchFamily="18" charset="0"/>
                <a:sym typeface="Wingdings" pitchFamily="2" charset="2"/>
              </a:rPr>
              <a:t>q</a:t>
            </a:r>
            <a:r>
              <a:rPr lang="en-US" sz="2400" dirty="0">
                <a:latin typeface="Georgia" panose="02040502050405020303" pitchFamily="18" charset="0"/>
                <a:sym typeface="Wingdings" pitchFamily="2" charset="2"/>
              </a:rPr>
              <a:t> dependent </a:t>
            </a:r>
            <a:endParaRPr lang="en-US" sz="2400" i="1" dirty="0">
              <a:latin typeface="Georgia" panose="02040502050405020303" pitchFamily="18" charset="0"/>
              <a:sym typeface="Wingdings" pitchFamily="2" charset="2"/>
            </a:endParaRPr>
          </a:p>
          <a:p>
            <a:pPr marL="701675" lvl="2" indent="-227013"/>
            <a:r>
              <a:rPr lang="en-US" sz="2800" i="1" dirty="0">
                <a:latin typeface="Georgia" panose="02040502050405020303" pitchFamily="18" charset="0"/>
                <a:sym typeface="Wingdings" pitchFamily="2" charset="2"/>
              </a:rPr>
              <a:t>+</a:t>
            </a:r>
            <a:r>
              <a:rPr lang="en-US" sz="2800" b="1" i="1" dirty="0">
                <a:latin typeface="Georgia" panose="02040502050405020303" pitchFamily="18" charset="0"/>
                <a:sym typeface="Wingdings" pitchFamily="2" charset="2"/>
              </a:rPr>
              <a:t>egr-1 &amp; egr-2 </a:t>
            </a:r>
          </a:p>
          <a:p>
            <a:pPr marL="931862" lvl="3" indent="0">
              <a:buNone/>
            </a:pPr>
            <a:r>
              <a:rPr lang="en-US" sz="2400" b="1" dirty="0">
                <a:latin typeface="Georgia" panose="02040502050405020303" pitchFamily="18" charset="0"/>
                <a:sym typeface="Wingdings" pitchFamily="2" charset="2"/>
              </a:rPr>
              <a:t>G</a:t>
            </a:r>
            <a:r>
              <a:rPr lang="en-US" sz="2400" b="1" baseline="-25000" dirty="0">
                <a:latin typeface="Georgia" panose="02040502050405020303" pitchFamily="18" charset="0"/>
                <a:sym typeface="Wingdings" pitchFamily="2" charset="2"/>
              </a:rPr>
              <a:t>i/o</a:t>
            </a:r>
            <a:r>
              <a:rPr lang="en-US" sz="2400" b="1" dirty="0">
                <a:latin typeface="Georgia" panose="02040502050405020303" pitchFamily="18" charset="0"/>
                <a:sym typeface="Wingdings" pitchFamily="2" charset="2"/>
              </a:rPr>
              <a:t> dependent</a:t>
            </a:r>
          </a:p>
          <a:p>
            <a:pPr lvl="2"/>
            <a:endParaRPr lang="en-US" sz="2800" dirty="0">
              <a:latin typeface="Georgia" panose="02040502050405020303" pitchFamily="18" charset="0"/>
            </a:endParaRPr>
          </a:p>
        </p:txBody>
      </p:sp>
      <p:pic>
        <p:nvPicPr>
          <p:cNvPr id="20481" name="Picture 1" descr="page409image16479200">
            <a:extLst>
              <a:ext uri="{FF2B5EF4-FFF2-40B4-BE49-F238E27FC236}">
                <a16:creationId xmlns:a16="http://schemas.microsoft.com/office/drawing/2014/main" id="{B71F3898-29FE-364C-AB9C-2F724F14D39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69180" y="1051401"/>
            <a:ext cx="7002026" cy="52165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4E7239F-535F-EB4F-859D-227673A42681}"/>
              </a:ext>
            </a:extLst>
          </p:cNvPr>
          <p:cNvSpPr/>
          <p:nvPr/>
        </p:nvSpPr>
        <p:spPr>
          <a:xfrm>
            <a:off x="71579" y="581673"/>
            <a:ext cx="4539442" cy="5201424"/>
          </a:xfrm>
          <a:prstGeom prst="rect">
            <a:avLst/>
          </a:prstGeom>
        </p:spPr>
        <p:txBody>
          <a:bodyPr wrap="square">
            <a:spAutoFit/>
          </a:bodyPr>
          <a:lstStyle/>
          <a:p>
            <a:r>
              <a:rPr lang="en-US" sz="1400" dirty="0">
                <a:latin typeface="Georgia" panose="02040502050405020303" pitchFamily="18" charset="0"/>
              </a:rPr>
              <a:t>(Gewirtz et al. 2002)</a:t>
            </a:r>
          </a:p>
          <a:p>
            <a:r>
              <a:rPr lang="en-US" sz="2400" dirty="0">
                <a:latin typeface="Georgia" panose="02040502050405020303" pitchFamily="18" charset="0"/>
              </a:rPr>
              <a:t>DOI (5mg/kg) </a:t>
            </a:r>
          </a:p>
          <a:p>
            <a:r>
              <a:rPr lang="en-US" sz="2400" i="1" dirty="0">
                <a:latin typeface="Georgia" panose="02040502050405020303" pitchFamily="18" charset="0"/>
              </a:rPr>
              <a:t>↑ BDNF </a:t>
            </a:r>
            <a:r>
              <a:rPr lang="en-US" sz="2400" dirty="0">
                <a:latin typeface="Georgia" panose="02040502050405020303" pitchFamily="18" charset="0"/>
              </a:rPr>
              <a:t>mRNA in mPFC</a:t>
            </a:r>
          </a:p>
          <a:p>
            <a:endParaRPr lang="en-US" sz="2400" dirty="0">
              <a:latin typeface="Georgia" panose="02040502050405020303" pitchFamily="18" charset="0"/>
            </a:endParaRPr>
          </a:p>
          <a:p>
            <a:r>
              <a:rPr lang="en-US" sz="2400" dirty="0">
                <a:latin typeface="Georgia" panose="02040502050405020303" pitchFamily="18" charset="0"/>
              </a:rPr>
              <a:t>mGlu</a:t>
            </a:r>
            <a:r>
              <a:rPr lang="en-US" sz="2400" baseline="-25000" dirty="0">
                <a:latin typeface="Georgia" panose="02040502050405020303" pitchFamily="18" charset="0"/>
              </a:rPr>
              <a:t>2</a:t>
            </a:r>
            <a:r>
              <a:rPr lang="en-US" sz="2400" dirty="0">
                <a:latin typeface="Georgia" panose="02040502050405020303" pitchFamily="18" charset="0"/>
              </a:rPr>
              <a:t> agonist (LY35470) </a:t>
            </a:r>
          </a:p>
          <a:p>
            <a:pPr lvl="1"/>
            <a:r>
              <a:rPr lang="en-US" dirty="0">
                <a:latin typeface="Georgia" panose="02040502050405020303" pitchFamily="18" charset="0"/>
              </a:rPr>
              <a:t>dose dependently blocked upregulated </a:t>
            </a:r>
            <a:r>
              <a:rPr lang="en-US" i="1" dirty="0">
                <a:latin typeface="Georgia" panose="02040502050405020303" pitchFamily="18" charset="0"/>
              </a:rPr>
              <a:t>BDNF </a:t>
            </a:r>
            <a:r>
              <a:rPr lang="en-US" dirty="0">
                <a:latin typeface="Georgia" panose="02040502050405020303" pitchFamily="18" charset="0"/>
              </a:rPr>
              <a:t>in mPFC, other cortical regions, claustrum</a:t>
            </a:r>
            <a:endParaRPr lang="en-US" sz="2400" dirty="0">
              <a:latin typeface="Georgia" panose="02040502050405020303" pitchFamily="18" charset="0"/>
            </a:endParaRPr>
          </a:p>
          <a:p>
            <a:pPr marL="742950" lvl="1" indent="-285750">
              <a:buFont typeface="Arial" panose="020B0604020202020204" pitchFamily="34" charset="0"/>
              <a:buChar char="•"/>
            </a:pPr>
            <a:r>
              <a:rPr lang="en-US" b="1" dirty="0">
                <a:latin typeface="Georgia" panose="02040502050405020303" pitchFamily="18" charset="0"/>
              </a:rPr>
              <a:t>But not midline/intralaminar thalamus</a:t>
            </a:r>
          </a:p>
          <a:p>
            <a:pPr marL="742950" lvl="1" indent="-285750">
              <a:buFont typeface="Arial" panose="020B0604020202020204" pitchFamily="34" charset="0"/>
              <a:buChar char="•"/>
            </a:pPr>
            <a:endParaRPr lang="en-US" b="1" dirty="0">
              <a:latin typeface="Georgia" panose="02040502050405020303" pitchFamily="18" charset="0"/>
            </a:endParaRPr>
          </a:p>
          <a:p>
            <a:r>
              <a:rPr lang="en-US" sz="2400" dirty="0">
                <a:latin typeface="Georgia" panose="02040502050405020303" pitchFamily="18" charset="0"/>
              </a:rPr>
              <a:t>LY341495 (mGlu</a:t>
            </a:r>
            <a:r>
              <a:rPr lang="en-US" sz="2400" baseline="-25000" dirty="0">
                <a:latin typeface="Georgia" panose="02040502050405020303" pitchFamily="18" charset="0"/>
              </a:rPr>
              <a:t>2</a:t>
            </a:r>
            <a:r>
              <a:rPr lang="en-US" sz="2400" dirty="0">
                <a:latin typeface="Georgia" panose="02040502050405020303" pitchFamily="18" charset="0"/>
              </a:rPr>
              <a:t> antagonist)</a:t>
            </a:r>
          </a:p>
          <a:p>
            <a:r>
              <a:rPr lang="en-US" dirty="0">
                <a:latin typeface="Georgia" panose="02040502050405020303" pitchFamily="18" charset="0"/>
              </a:rPr>
              <a:t>        enhances DOI induced </a:t>
            </a:r>
            <a:r>
              <a:rPr lang="en-US" i="1" dirty="0">
                <a:latin typeface="Georgia" panose="02040502050405020303" pitchFamily="18" charset="0"/>
              </a:rPr>
              <a:t>BDNF</a:t>
            </a:r>
            <a:r>
              <a:rPr lang="en-US" dirty="0">
                <a:latin typeface="Georgia" panose="02040502050405020303" pitchFamily="18" charset="0"/>
              </a:rPr>
              <a:t>    	upregulation in the mPFC</a:t>
            </a:r>
          </a:p>
          <a:p>
            <a:endParaRPr lang="en-US" b="1" dirty="0">
              <a:latin typeface="Georgia" panose="02040502050405020303" pitchFamily="18" charset="0"/>
            </a:endParaRPr>
          </a:p>
          <a:p>
            <a:endParaRPr lang="en-US" b="1" dirty="0">
              <a:latin typeface="Georgia" panose="02040502050405020303" pitchFamily="18" charset="0"/>
            </a:endParaRPr>
          </a:p>
          <a:p>
            <a:endParaRPr lang="en-US" dirty="0">
              <a:latin typeface="Georgia" panose="02040502050405020303" pitchFamily="18" charset="0"/>
            </a:endParaRPr>
          </a:p>
        </p:txBody>
      </p:sp>
    </p:spTree>
    <p:extLst>
      <p:ext uri="{BB962C8B-B14F-4D97-AF65-F5344CB8AC3E}">
        <p14:creationId xmlns:p14="http://schemas.microsoft.com/office/powerpoint/2010/main" val="248679890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00000">
              <a:srgbClr val="00B05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F4B805-3B83-1B46-AC2D-51AC41E3B696}"/>
              </a:ext>
            </a:extLst>
          </p:cNvPr>
          <p:cNvSpPr/>
          <p:nvPr/>
        </p:nvSpPr>
        <p:spPr>
          <a:xfrm>
            <a:off x="146957" y="6118303"/>
            <a:ext cx="12322630" cy="584775"/>
          </a:xfrm>
          <a:prstGeom prst="rect">
            <a:avLst/>
          </a:prstGeom>
        </p:spPr>
        <p:txBody>
          <a:bodyPr wrap="square">
            <a:spAutoFit/>
          </a:bodyPr>
          <a:lstStyle/>
          <a:p>
            <a:r>
              <a:rPr lang="en-US" sz="1600" dirty="0">
                <a:latin typeface="TimesNewRomanPSMT"/>
              </a:rPr>
              <a:t>(C) Cellular response in mouse frontal cortex assayed by </a:t>
            </a:r>
            <a:r>
              <a:rPr lang="en-US" sz="1600" dirty="0" err="1">
                <a:latin typeface="TimesNewRomanPSMT"/>
              </a:rPr>
              <a:t>qRT</a:t>
            </a:r>
            <a:r>
              <a:rPr lang="en-US" sz="1600" dirty="0">
                <a:latin typeface="TimesNewRomanPSMT"/>
              </a:rPr>
              <a:t>-PCR. Wild type or mGluR2-KO mice were injected with vehicle (white) or DOI (black; 2mg/kg). Changes in expression levels are reported as fold change over vehicle.</a:t>
            </a:r>
            <a:endParaRPr lang="en-US" sz="1600" dirty="0"/>
          </a:p>
        </p:txBody>
      </p:sp>
      <p:pic>
        <p:nvPicPr>
          <p:cNvPr id="15362" name="Picture 2">
            <a:extLst>
              <a:ext uri="{FF2B5EF4-FFF2-40B4-BE49-F238E27FC236}">
                <a16:creationId xmlns:a16="http://schemas.microsoft.com/office/drawing/2014/main" id="{C216E33D-7A83-334E-9F64-C16A4D8554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1" t="43413" r="-151" b="688"/>
          <a:stretch/>
        </p:blipFill>
        <p:spPr bwMode="auto">
          <a:xfrm>
            <a:off x="393890" y="481499"/>
            <a:ext cx="11169693" cy="43313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9901E84-6192-FB4E-9141-6835A43C83C7}"/>
              </a:ext>
            </a:extLst>
          </p:cNvPr>
          <p:cNvSpPr txBox="1"/>
          <p:nvPr/>
        </p:nvSpPr>
        <p:spPr>
          <a:xfrm>
            <a:off x="2075256" y="4893365"/>
            <a:ext cx="2846227" cy="400110"/>
          </a:xfrm>
          <a:prstGeom prst="rect">
            <a:avLst/>
          </a:prstGeom>
          <a:noFill/>
        </p:spPr>
        <p:txBody>
          <a:bodyPr wrap="none" rtlCol="0">
            <a:spAutoFit/>
          </a:bodyPr>
          <a:lstStyle/>
          <a:p>
            <a:pPr algn="ctr"/>
            <a:r>
              <a:rPr lang="en-US" sz="2000" b="1" dirty="0"/>
              <a:t>mGlu2 KO dampens c-fos</a:t>
            </a:r>
          </a:p>
        </p:txBody>
      </p:sp>
      <p:sp>
        <p:nvSpPr>
          <p:cNvPr id="7" name="TextBox 6">
            <a:extLst>
              <a:ext uri="{FF2B5EF4-FFF2-40B4-BE49-F238E27FC236}">
                <a16:creationId xmlns:a16="http://schemas.microsoft.com/office/drawing/2014/main" id="{7B6D5B49-51D2-6345-89A4-451FEADF40D5}"/>
              </a:ext>
            </a:extLst>
          </p:cNvPr>
          <p:cNvSpPr txBox="1"/>
          <p:nvPr/>
        </p:nvSpPr>
        <p:spPr>
          <a:xfrm>
            <a:off x="7223674" y="4794680"/>
            <a:ext cx="3874266" cy="707886"/>
          </a:xfrm>
          <a:prstGeom prst="rect">
            <a:avLst/>
          </a:prstGeom>
          <a:noFill/>
        </p:spPr>
        <p:txBody>
          <a:bodyPr wrap="none" rtlCol="0">
            <a:spAutoFit/>
          </a:bodyPr>
          <a:lstStyle/>
          <a:p>
            <a:pPr algn="ctr"/>
            <a:r>
              <a:rPr lang="en-US" sz="2000" b="1" dirty="0"/>
              <a:t>mGlu2 KO completely blocks egr-2 </a:t>
            </a:r>
          </a:p>
          <a:p>
            <a:pPr algn="ctr"/>
            <a:r>
              <a:rPr lang="en-US" sz="2000" b="1" dirty="0"/>
              <a:t>expression</a:t>
            </a:r>
          </a:p>
        </p:txBody>
      </p:sp>
      <p:sp>
        <p:nvSpPr>
          <p:cNvPr id="8" name="TextBox 7">
            <a:extLst>
              <a:ext uri="{FF2B5EF4-FFF2-40B4-BE49-F238E27FC236}">
                <a16:creationId xmlns:a16="http://schemas.microsoft.com/office/drawing/2014/main" id="{E7FA5A79-A5D0-2540-8A65-8C92429D63B5}"/>
              </a:ext>
            </a:extLst>
          </p:cNvPr>
          <p:cNvSpPr txBox="1"/>
          <p:nvPr/>
        </p:nvSpPr>
        <p:spPr>
          <a:xfrm>
            <a:off x="3482819" y="22918"/>
            <a:ext cx="5650906" cy="400110"/>
          </a:xfrm>
          <a:prstGeom prst="rect">
            <a:avLst/>
          </a:prstGeom>
          <a:noFill/>
        </p:spPr>
        <p:txBody>
          <a:bodyPr wrap="none" rtlCol="0">
            <a:spAutoFit/>
          </a:bodyPr>
          <a:lstStyle/>
          <a:p>
            <a:r>
              <a:rPr lang="en-US" sz="2000" dirty="0">
                <a:latin typeface="Georgia" panose="02040502050405020303" pitchFamily="18" charset="0"/>
              </a:rPr>
              <a:t>Frontal Cortex of C57/Blk6 mice treated w/ DOI</a:t>
            </a:r>
          </a:p>
        </p:txBody>
      </p:sp>
    </p:spTree>
    <p:extLst>
      <p:ext uri="{BB962C8B-B14F-4D97-AF65-F5344CB8AC3E}">
        <p14:creationId xmlns:p14="http://schemas.microsoft.com/office/powerpoint/2010/main" val="3103252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00000">
              <a:srgbClr val="00B05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pic>
        <p:nvPicPr>
          <p:cNvPr id="14337" name="Picture 1" descr="page8image3879712">
            <a:extLst>
              <a:ext uri="{FF2B5EF4-FFF2-40B4-BE49-F238E27FC236}">
                <a16:creationId xmlns:a16="http://schemas.microsoft.com/office/drawing/2014/main" id="{05E93799-4158-2849-BE20-D89645438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357" y="1995363"/>
            <a:ext cx="6239903" cy="41599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5FFDA1D-E685-9541-9FCB-24FAA45412C2}"/>
              </a:ext>
            </a:extLst>
          </p:cNvPr>
          <p:cNvSpPr txBox="1"/>
          <p:nvPr/>
        </p:nvSpPr>
        <p:spPr>
          <a:xfrm>
            <a:off x="6776356" y="2828835"/>
            <a:ext cx="5807529" cy="1200329"/>
          </a:xfrm>
          <a:prstGeom prst="rect">
            <a:avLst/>
          </a:prstGeom>
          <a:noFill/>
        </p:spPr>
        <p:txBody>
          <a:bodyPr wrap="square" rtlCol="0">
            <a:spAutoFit/>
          </a:bodyPr>
          <a:lstStyle/>
          <a:p>
            <a:r>
              <a:rPr lang="en-US" sz="2400" dirty="0">
                <a:latin typeface="Georgia" panose="02040502050405020303" pitchFamily="18" charset="0"/>
              </a:rPr>
              <a:t>mGluR2 knock out does not impact the expression of 5-HT2A in the frontal cortex of C57/Blk6</a:t>
            </a:r>
          </a:p>
        </p:txBody>
      </p:sp>
      <p:sp>
        <p:nvSpPr>
          <p:cNvPr id="5" name="TextBox 4">
            <a:extLst>
              <a:ext uri="{FF2B5EF4-FFF2-40B4-BE49-F238E27FC236}">
                <a16:creationId xmlns:a16="http://schemas.microsoft.com/office/drawing/2014/main" id="{B559E2D9-99F1-E844-BE4A-E5736A754263}"/>
              </a:ext>
            </a:extLst>
          </p:cNvPr>
          <p:cNvSpPr txBox="1"/>
          <p:nvPr/>
        </p:nvSpPr>
        <p:spPr>
          <a:xfrm>
            <a:off x="0" y="6492875"/>
            <a:ext cx="2061783" cy="369332"/>
          </a:xfrm>
          <a:prstGeom prst="rect">
            <a:avLst/>
          </a:prstGeom>
          <a:noFill/>
        </p:spPr>
        <p:txBody>
          <a:bodyPr wrap="none" rtlCol="0">
            <a:spAutoFit/>
          </a:bodyPr>
          <a:lstStyle/>
          <a:p>
            <a:r>
              <a:rPr lang="en-US" dirty="0"/>
              <a:t>(Moreno et al 2011)</a:t>
            </a:r>
          </a:p>
        </p:txBody>
      </p:sp>
    </p:spTree>
    <p:extLst>
      <p:ext uri="{BB962C8B-B14F-4D97-AF65-F5344CB8AC3E}">
        <p14:creationId xmlns:p14="http://schemas.microsoft.com/office/powerpoint/2010/main" val="4106715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D8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B2E78A-3893-3647-9C6E-07654BF80757}"/>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en-US" sz="2600" dirty="0">
                <a:solidFill>
                  <a:srgbClr val="FFFFFF"/>
                </a:solidFill>
                <a:latin typeface="Arial" panose="020B0604020202020204" pitchFamily="34" charset="0"/>
                <a:cs typeface="Arial" panose="020B0604020202020204" pitchFamily="34" charset="0"/>
              </a:rPr>
              <a:t>G Protein Coupled Receptor (GPCR) oligomers</a:t>
            </a:r>
          </a:p>
        </p:txBody>
      </p:sp>
      <p:pic>
        <p:nvPicPr>
          <p:cNvPr id="10243" name="Picture 3" descr="Image result for gpcr heterodimer">
            <a:extLst>
              <a:ext uri="{FF2B5EF4-FFF2-40B4-BE49-F238E27FC236}">
                <a16:creationId xmlns:a16="http://schemas.microsoft.com/office/drawing/2014/main" id="{3E043288-18AE-4A47-AFD8-9D6258F88BE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11600" y="-5057"/>
            <a:ext cx="7188199" cy="282136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E498AB4-277D-8646-80E1-54DE41EE0FD8}"/>
              </a:ext>
            </a:extLst>
          </p:cNvPr>
          <p:cNvSpPr>
            <a:spLocks noGrp="1"/>
          </p:cNvSpPr>
          <p:nvPr>
            <p:ph idx="1"/>
          </p:nvPr>
        </p:nvSpPr>
        <p:spPr>
          <a:xfrm>
            <a:off x="3731008" y="3051132"/>
            <a:ext cx="8754290" cy="3806868"/>
          </a:xfrm>
        </p:spPr>
        <p:txBody>
          <a:bodyPr>
            <a:noAutofit/>
          </a:bodyPr>
          <a:lstStyle/>
          <a:p>
            <a:pPr marL="0" indent="0">
              <a:buNone/>
            </a:pPr>
            <a:r>
              <a:rPr lang="en-US" sz="2400" dirty="0">
                <a:latin typeface="Arial" panose="020B0604020202020204" pitchFamily="34" charset="0"/>
                <a:cs typeface="Arial" panose="020B0604020202020204" pitchFamily="34" charset="0"/>
              </a:rPr>
              <a:t>GPCRs long thought to exist as monomers </a:t>
            </a:r>
          </a:p>
          <a:p>
            <a:pPr marL="0" indent="0">
              <a:buNone/>
            </a:pPr>
            <a:r>
              <a:rPr lang="en-US" sz="2400" dirty="0">
                <a:latin typeface="Arial" panose="020B0604020202020204" pitchFamily="34" charset="0"/>
                <a:cs typeface="Arial" panose="020B0604020202020204" pitchFamily="34" charset="0"/>
              </a:rPr>
              <a:t>Now known GPCRs can exist as oligomers</a:t>
            </a:r>
          </a:p>
          <a:p>
            <a:pPr lvl="1"/>
            <a:r>
              <a:rPr lang="en-US" dirty="0">
                <a:latin typeface="Arial" panose="020B0604020202020204" pitchFamily="34" charset="0"/>
                <a:cs typeface="Arial" panose="020B0604020202020204" pitchFamily="34" charset="0"/>
              </a:rPr>
              <a:t>Including homodimers, heterodimers, trimers, tetramers</a:t>
            </a:r>
          </a:p>
          <a:p>
            <a:pPr lvl="1"/>
            <a:r>
              <a:rPr lang="en-US" dirty="0">
                <a:latin typeface="Arial" panose="020B0604020202020204" pitchFamily="34" charset="0"/>
                <a:cs typeface="Arial" panose="020B0604020202020204" pitchFamily="34" charset="0"/>
              </a:rPr>
              <a:t>Covalent bonds / intermolecular forces between transmembrane loops connect (protomers)</a:t>
            </a:r>
          </a:p>
          <a:p>
            <a:pPr lvl="1"/>
            <a:r>
              <a:rPr lang="en-US" dirty="0">
                <a:latin typeface="Arial" panose="020B0604020202020204" pitchFamily="34" charset="0"/>
                <a:cs typeface="Arial" panose="020B0604020202020204" pitchFamily="34" charset="0"/>
              </a:rPr>
              <a:t>Allosteric modulation of function</a:t>
            </a:r>
          </a:p>
          <a:p>
            <a:pPr marL="0" indent="0">
              <a:buNone/>
            </a:pPr>
            <a:r>
              <a:rPr lang="en-US" sz="2400" dirty="0">
                <a:latin typeface="Arial" panose="020B0604020202020204" pitchFamily="34" charset="0"/>
                <a:cs typeface="Arial" panose="020B0604020202020204" pitchFamily="34" charset="0"/>
              </a:rPr>
              <a:t>Can alter </a:t>
            </a:r>
          </a:p>
          <a:p>
            <a:pPr lvl="1"/>
            <a:r>
              <a:rPr lang="en-US" dirty="0">
                <a:latin typeface="Arial" panose="020B0604020202020204" pitchFamily="34" charset="0"/>
                <a:cs typeface="Arial" panose="020B0604020202020204" pitchFamily="34" charset="0"/>
              </a:rPr>
              <a:t>G protein coupling, signaling, sensitization, endocytosis</a:t>
            </a:r>
          </a:p>
        </p:txBody>
      </p:sp>
    </p:spTree>
    <p:extLst>
      <p:ext uri="{BB962C8B-B14F-4D97-AF65-F5344CB8AC3E}">
        <p14:creationId xmlns:p14="http://schemas.microsoft.com/office/powerpoint/2010/main" val="35700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00000">
              <a:srgbClr val="FFC000"/>
            </a:gs>
            <a:gs pos="49000">
              <a:schemeClr val="tx2">
                <a:lumMod val="10000"/>
                <a:lumOff val="90000"/>
              </a:schemeClr>
            </a:gs>
            <a:gs pos="94000">
              <a:schemeClr val="accent3">
                <a:lumMod val="40000"/>
                <a:lumOff val="60000"/>
              </a:schemeClr>
            </a:gs>
            <a:gs pos="98998">
              <a:srgbClr val="9F71FF"/>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F1AA6D-7F05-584A-9136-CB93F54171A7}"/>
              </a:ext>
            </a:extLst>
          </p:cNvPr>
          <p:cNvSpPr>
            <a:spLocks noGrp="1"/>
          </p:cNvSpPr>
          <p:nvPr>
            <p:ph idx="1"/>
          </p:nvPr>
        </p:nvSpPr>
        <p:spPr>
          <a:xfrm>
            <a:off x="-114302" y="2035007"/>
            <a:ext cx="4803493" cy="4351338"/>
          </a:xfrm>
        </p:spPr>
        <p:txBody>
          <a:bodyPr/>
          <a:lstStyle/>
          <a:p>
            <a:pPr marL="0" indent="0" algn="r">
              <a:buNone/>
            </a:pPr>
            <a:r>
              <a:rPr lang="en-US" i="1" dirty="0"/>
              <a:t>In vitro</a:t>
            </a:r>
            <a:r>
              <a:rPr lang="en-US" dirty="0"/>
              <a:t> cell studies</a:t>
            </a:r>
          </a:p>
          <a:p>
            <a:pPr marL="0" indent="0" algn="r">
              <a:buNone/>
            </a:pPr>
            <a:r>
              <a:rPr lang="en-US" dirty="0"/>
              <a:t>Receptors are in close proximity when co-expressed </a:t>
            </a:r>
            <a:r>
              <a:rPr lang="en-US" u="sng" dirty="0"/>
              <a:t>and</a:t>
            </a:r>
            <a:r>
              <a:rPr lang="en-US" dirty="0"/>
              <a:t> influence the signaling of both receptors</a:t>
            </a:r>
          </a:p>
          <a:p>
            <a:pPr marL="0" indent="0">
              <a:buNone/>
            </a:pPr>
            <a:endParaRPr lang="en-US" dirty="0"/>
          </a:p>
          <a:p>
            <a:pPr marL="0" indent="0" algn="r">
              <a:buNone/>
            </a:pPr>
            <a:r>
              <a:rPr lang="en-US" dirty="0"/>
              <a:t>Uncertain if this occurs </a:t>
            </a:r>
            <a:r>
              <a:rPr lang="en-US" i="1" dirty="0"/>
              <a:t>in vivo</a:t>
            </a:r>
          </a:p>
        </p:txBody>
      </p:sp>
      <p:pic>
        <p:nvPicPr>
          <p:cNvPr id="4" name="Picture 2" descr="Image result for 5ht2a parvalbumin">
            <a:extLst>
              <a:ext uri="{FF2B5EF4-FFF2-40B4-BE49-F238E27FC236}">
                <a16:creationId xmlns:a16="http://schemas.microsoft.com/office/drawing/2014/main" id="{9404494D-3E0F-B642-AE42-227CD9CBE4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276" t="3268" b="51006"/>
          <a:stretch/>
        </p:blipFill>
        <p:spPr bwMode="auto">
          <a:xfrm>
            <a:off x="4689191" y="1144410"/>
            <a:ext cx="7354111" cy="51641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1E9375F-DCC0-5245-9A36-0122B652E277}"/>
              </a:ext>
            </a:extLst>
          </p:cNvPr>
          <p:cNvSpPr txBox="1"/>
          <p:nvPr/>
        </p:nvSpPr>
        <p:spPr>
          <a:xfrm>
            <a:off x="1720443" y="117712"/>
            <a:ext cx="8751114" cy="707886"/>
          </a:xfrm>
          <a:prstGeom prst="rect">
            <a:avLst/>
          </a:prstGeom>
          <a:noFill/>
        </p:spPr>
        <p:txBody>
          <a:bodyPr wrap="none" rtlCol="0">
            <a:spAutoFit/>
          </a:bodyPr>
          <a:lstStyle/>
          <a:p>
            <a:r>
              <a:rPr lang="en-US" sz="3600" dirty="0">
                <a:latin typeface="Georgia" panose="02040502050405020303" pitchFamily="18" charset="0"/>
              </a:rPr>
              <a:t>Evidence for </a:t>
            </a:r>
            <a:r>
              <a:rPr lang="en-US" sz="4000" dirty="0">
                <a:latin typeface="Georgia" panose="02040502050405020303" pitchFamily="18" charset="0"/>
              </a:rPr>
              <a:t>5-HT</a:t>
            </a:r>
            <a:r>
              <a:rPr lang="en-US" sz="4000" baseline="-25000" dirty="0">
                <a:latin typeface="Georgia" panose="02040502050405020303" pitchFamily="18" charset="0"/>
              </a:rPr>
              <a:t>2A</a:t>
            </a:r>
            <a:r>
              <a:rPr lang="en-US" sz="3600" dirty="0">
                <a:latin typeface="Georgia" panose="02040502050405020303" pitchFamily="18" charset="0"/>
              </a:rPr>
              <a:t> heterodimer </a:t>
            </a:r>
            <a:r>
              <a:rPr lang="en-US" sz="3600" i="1" dirty="0">
                <a:latin typeface="Georgia" panose="02040502050405020303" pitchFamily="18" charset="0"/>
              </a:rPr>
              <a:t>in vitro</a:t>
            </a:r>
            <a:endParaRPr lang="en-US" sz="3600" dirty="0">
              <a:latin typeface="Georgia" panose="02040502050405020303" pitchFamily="18" charset="0"/>
            </a:endParaRPr>
          </a:p>
        </p:txBody>
      </p:sp>
    </p:spTree>
    <p:extLst>
      <p:ext uri="{BB962C8B-B14F-4D97-AF65-F5344CB8AC3E}">
        <p14:creationId xmlns:p14="http://schemas.microsoft.com/office/powerpoint/2010/main" val="170464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00000">
              <a:srgbClr val="FFC000"/>
            </a:gs>
            <a:gs pos="49000">
              <a:schemeClr val="tx2">
                <a:lumMod val="10000"/>
                <a:lumOff val="90000"/>
              </a:schemeClr>
            </a:gs>
            <a:gs pos="94000">
              <a:schemeClr val="accent3">
                <a:lumMod val="40000"/>
                <a:lumOff val="60000"/>
              </a:schemeClr>
            </a:gs>
            <a:gs pos="98998">
              <a:srgbClr val="9F71FF"/>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33DB-75B2-2D4A-8338-BADA308B174E}"/>
              </a:ext>
            </a:extLst>
          </p:cNvPr>
          <p:cNvSpPr>
            <a:spLocks noGrp="1"/>
          </p:cNvSpPr>
          <p:nvPr>
            <p:ph type="title"/>
          </p:nvPr>
        </p:nvSpPr>
        <p:spPr>
          <a:xfrm>
            <a:off x="838200" y="-88872"/>
            <a:ext cx="10515600" cy="1325563"/>
          </a:xfrm>
        </p:spPr>
        <p:txBody>
          <a:bodyPr>
            <a:normAutofit/>
          </a:bodyPr>
          <a:lstStyle/>
          <a:p>
            <a:pPr algn="ctr"/>
            <a:r>
              <a:rPr lang="en-US" sz="4000" dirty="0">
                <a:latin typeface="Georgia" panose="02040502050405020303" pitchFamily="18" charset="0"/>
              </a:rPr>
              <a:t>Evidence for 5-HT</a:t>
            </a:r>
            <a:r>
              <a:rPr lang="en-US" sz="4000" baseline="-25000" dirty="0">
                <a:latin typeface="Georgia" panose="02040502050405020303" pitchFamily="18" charset="0"/>
              </a:rPr>
              <a:t>2A</a:t>
            </a:r>
            <a:r>
              <a:rPr lang="en-US" sz="4000" dirty="0">
                <a:latin typeface="Georgia" panose="02040502050405020303" pitchFamily="18" charset="0"/>
              </a:rPr>
              <a:t>-mGlu</a:t>
            </a:r>
            <a:r>
              <a:rPr lang="en-US" sz="4000" baseline="-25000" dirty="0">
                <a:latin typeface="Georgia" panose="02040502050405020303" pitchFamily="18" charset="0"/>
              </a:rPr>
              <a:t>2</a:t>
            </a:r>
            <a:r>
              <a:rPr lang="en-US" sz="4000" dirty="0">
                <a:latin typeface="Georgia" panose="02040502050405020303" pitchFamily="18" charset="0"/>
              </a:rPr>
              <a:t> heterodimer </a:t>
            </a:r>
            <a:br>
              <a:rPr lang="en-US" sz="4000" dirty="0">
                <a:latin typeface="Georgia" panose="02040502050405020303" pitchFamily="18" charset="0"/>
              </a:rPr>
            </a:br>
            <a:r>
              <a:rPr lang="en-US" sz="4000" dirty="0">
                <a:latin typeface="Georgia" panose="02040502050405020303" pitchFamily="18" charset="0"/>
              </a:rPr>
              <a:t>in layer V cortical neurons </a:t>
            </a:r>
            <a:r>
              <a:rPr lang="en-US" sz="4000" i="1" dirty="0">
                <a:latin typeface="Georgia" panose="02040502050405020303" pitchFamily="18" charset="0"/>
              </a:rPr>
              <a:t>in vivo</a:t>
            </a:r>
            <a:endParaRPr lang="en-US" sz="4000" dirty="0">
              <a:latin typeface="Georgia" panose="02040502050405020303" pitchFamily="18" charset="0"/>
            </a:endParaRPr>
          </a:p>
        </p:txBody>
      </p:sp>
      <p:pic>
        <p:nvPicPr>
          <p:cNvPr id="4" name="Picture 3" descr="A picture containing photo, broccoli&#10;&#10;Description automatically generated">
            <a:extLst>
              <a:ext uri="{FF2B5EF4-FFF2-40B4-BE49-F238E27FC236}">
                <a16:creationId xmlns:a16="http://schemas.microsoft.com/office/drawing/2014/main" id="{C7AF0173-5AF7-8640-A167-ECC3EB17636C}"/>
              </a:ext>
            </a:extLst>
          </p:cNvPr>
          <p:cNvPicPr>
            <a:picLocks noChangeAspect="1"/>
          </p:cNvPicPr>
          <p:nvPr/>
        </p:nvPicPr>
        <p:blipFill rotWithShape="1">
          <a:blip r:embed="rId3"/>
          <a:srcRect l="3994" t="8989" r="52207" b="7263"/>
          <a:stretch/>
        </p:blipFill>
        <p:spPr>
          <a:xfrm>
            <a:off x="0" y="1619388"/>
            <a:ext cx="6117540" cy="4478914"/>
          </a:xfrm>
          <a:prstGeom prst="rect">
            <a:avLst/>
          </a:prstGeom>
        </p:spPr>
      </p:pic>
      <p:pic>
        <p:nvPicPr>
          <p:cNvPr id="5" name="Picture 4" descr="A picture containing photo, broccoli&#10;&#10;Description automatically generated">
            <a:extLst>
              <a:ext uri="{FF2B5EF4-FFF2-40B4-BE49-F238E27FC236}">
                <a16:creationId xmlns:a16="http://schemas.microsoft.com/office/drawing/2014/main" id="{F2837C23-2A71-0C41-903A-0922F4B6091B}"/>
              </a:ext>
            </a:extLst>
          </p:cNvPr>
          <p:cNvPicPr>
            <a:picLocks noChangeAspect="1"/>
          </p:cNvPicPr>
          <p:nvPr/>
        </p:nvPicPr>
        <p:blipFill rotWithShape="1">
          <a:blip r:embed="rId3"/>
          <a:srcRect l="52604" t="7976" r="3597" b="8276"/>
          <a:stretch/>
        </p:blipFill>
        <p:spPr>
          <a:xfrm>
            <a:off x="6096001" y="1619388"/>
            <a:ext cx="6117538" cy="4478914"/>
          </a:xfrm>
          <a:prstGeom prst="rect">
            <a:avLst/>
          </a:prstGeom>
        </p:spPr>
      </p:pic>
      <p:sp>
        <p:nvSpPr>
          <p:cNvPr id="6" name="TextBox 5">
            <a:extLst>
              <a:ext uri="{FF2B5EF4-FFF2-40B4-BE49-F238E27FC236}">
                <a16:creationId xmlns:a16="http://schemas.microsoft.com/office/drawing/2014/main" id="{FA47E4F5-ED15-1843-A0BF-7A6E3EFA459B}"/>
              </a:ext>
            </a:extLst>
          </p:cNvPr>
          <p:cNvSpPr txBox="1"/>
          <p:nvPr/>
        </p:nvSpPr>
        <p:spPr>
          <a:xfrm>
            <a:off x="0" y="1157723"/>
            <a:ext cx="3549370" cy="461665"/>
          </a:xfrm>
          <a:prstGeom prst="rect">
            <a:avLst/>
          </a:prstGeom>
          <a:noFill/>
        </p:spPr>
        <p:txBody>
          <a:bodyPr wrap="none" rtlCol="0">
            <a:spAutoFit/>
          </a:bodyPr>
          <a:lstStyle/>
          <a:p>
            <a:r>
              <a:rPr lang="en-US" sz="2400" dirty="0">
                <a:latin typeface="Georgia" panose="02040502050405020303" pitchFamily="18" charset="0"/>
              </a:rPr>
              <a:t>LY379 = mGlu</a:t>
            </a:r>
            <a:r>
              <a:rPr lang="en-US" sz="2400" baseline="-25000" dirty="0">
                <a:latin typeface="Georgia" panose="02040502050405020303" pitchFamily="18" charset="0"/>
              </a:rPr>
              <a:t>2/3</a:t>
            </a:r>
            <a:r>
              <a:rPr lang="en-US" sz="2400" dirty="0">
                <a:latin typeface="Georgia" panose="02040502050405020303" pitchFamily="18" charset="0"/>
              </a:rPr>
              <a:t> agonist</a:t>
            </a:r>
          </a:p>
        </p:txBody>
      </p:sp>
      <p:sp>
        <p:nvSpPr>
          <p:cNvPr id="7" name="TextBox 6">
            <a:extLst>
              <a:ext uri="{FF2B5EF4-FFF2-40B4-BE49-F238E27FC236}">
                <a16:creationId xmlns:a16="http://schemas.microsoft.com/office/drawing/2014/main" id="{46ED7621-2F5A-C144-BC60-0F18A613AA3F}"/>
              </a:ext>
            </a:extLst>
          </p:cNvPr>
          <p:cNvSpPr txBox="1"/>
          <p:nvPr/>
        </p:nvSpPr>
        <p:spPr>
          <a:xfrm>
            <a:off x="0" y="6065500"/>
            <a:ext cx="6173485" cy="830997"/>
          </a:xfrm>
          <a:prstGeom prst="rect">
            <a:avLst/>
          </a:prstGeom>
          <a:noFill/>
        </p:spPr>
        <p:txBody>
          <a:bodyPr wrap="none" rtlCol="0">
            <a:spAutoFit/>
          </a:bodyPr>
          <a:lstStyle/>
          <a:p>
            <a:r>
              <a:rPr lang="en-US" sz="2400" dirty="0">
                <a:latin typeface="Georgia" panose="02040502050405020303" pitchFamily="18" charset="0"/>
              </a:rPr>
              <a:t>Co-labelling in mouse somatosensory cortex</a:t>
            </a:r>
          </a:p>
          <a:p>
            <a:r>
              <a:rPr lang="en-US" sz="2400" dirty="0">
                <a:latin typeface="Georgia" panose="02040502050405020303" pitchFamily="18" charset="0"/>
              </a:rPr>
              <a:t>Layer V neurons at the soma </a:t>
            </a:r>
          </a:p>
        </p:txBody>
      </p:sp>
      <p:sp>
        <p:nvSpPr>
          <p:cNvPr id="9" name="TextBox 8">
            <a:extLst>
              <a:ext uri="{FF2B5EF4-FFF2-40B4-BE49-F238E27FC236}">
                <a16:creationId xmlns:a16="http://schemas.microsoft.com/office/drawing/2014/main" id="{5DA0F894-C183-BB47-8FB0-8A58DD6FB517}"/>
              </a:ext>
            </a:extLst>
          </p:cNvPr>
          <p:cNvSpPr txBox="1"/>
          <p:nvPr/>
        </p:nvSpPr>
        <p:spPr>
          <a:xfrm>
            <a:off x="2186526" y="406003"/>
            <a:ext cx="5752617" cy="369332"/>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51310748-F39D-014E-9691-2C40686860ED}"/>
              </a:ext>
            </a:extLst>
          </p:cNvPr>
          <p:cNvSpPr txBox="1"/>
          <p:nvPr/>
        </p:nvSpPr>
        <p:spPr>
          <a:xfrm>
            <a:off x="7668210" y="1163187"/>
            <a:ext cx="3504486" cy="461665"/>
          </a:xfrm>
          <a:prstGeom prst="rect">
            <a:avLst/>
          </a:prstGeom>
          <a:noFill/>
        </p:spPr>
        <p:txBody>
          <a:bodyPr wrap="none" rtlCol="0">
            <a:spAutoFit/>
          </a:bodyPr>
          <a:lstStyle/>
          <a:p>
            <a:r>
              <a:rPr lang="en-US" sz="2400" dirty="0">
                <a:latin typeface="Georgia" panose="02040502050405020303" pitchFamily="18" charset="0"/>
              </a:rPr>
              <a:t>Prevents LSD ↑ in </a:t>
            </a:r>
            <a:r>
              <a:rPr lang="en-US" sz="2400" i="1" dirty="0">
                <a:latin typeface="Georgia" panose="02040502050405020303" pitchFamily="18" charset="0"/>
              </a:rPr>
              <a:t>egr-2</a:t>
            </a:r>
            <a:r>
              <a:rPr lang="en-US" sz="2400" dirty="0">
                <a:latin typeface="Georgia" panose="02040502050405020303" pitchFamily="18" charset="0"/>
              </a:rPr>
              <a:t> </a:t>
            </a:r>
          </a:p>
        </p:txBody>
      </p:sp>
      <p:cxnSp>
        <p:nvCxnSpPr>
          <p:cNvPr id="12" name="Straight Arrow Connector 11">
            <a:extLst>
              <a:ext uri="{FF2B5EF4-FFF2-40B4-BE49-F238E27FC236}">
                <a16:creationId xmlns:a16="http://schemas.microsoft.com/office/drawing/2014/main" id="{31235319-10E1-8647-96CB-F5A3A67454A5}"/>
              </a:ext>
            </a:extLst>
          </p:cNvPr>
          <p:cNvCxnSpPr>
            <a:stCxn id="6" idx="3"/>
            <a:endCxn id="10" idx="1"/>
          </p:cNvCxnSpPr>
          <p:nvPr/>
        </p:nvCxnSpPr>
        <p:spPr>
          <a:xfrm>
            <a:off x="3549370" y="1388556"/>
            <a:ext cx="4118840" cy="546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0F48C8DE-D3C4-1E4E-9EC1-07FD56D2C9F3}"/>
              </a:ext>
            </a:extLst>
          </p:cNvPr>
          <p:cNvSpPr>
            <a:spLocks noGrp="1"/>
          </p:cNvSpPr>
          <p:nvPr>
            <p:ph idx="1"/>
          </p:nvPr>
        </p:nvSpPr>
        <p:spPr>
          <a:xfrm>
            <a:off x="9446212" y="6548730"/>
            <a:ext cx="4631267" cy="494242"/>
          </a:xfrm>
        </p:spPr>
        <p:txBody>
          <a:bodyPr>
            <a:normAutofit/>
          </a:bodyPr>
          <a:lstStyle/>
          <a:p>
            <a:pPr marL="0" indent="0">
              <a:buNone/>
            </a:pPr>
            <a:r>
              <a:rPr lang="en-US" sz="1800" dirty="0"/>
              <a:t>(</a:t>
            </a:r>
            <a:r>
              <a:rPr lang="en-US" sz="1800" dirty="0" err="1"/>
              <a:t>González-Maeso</a:t>
            </a:r>
            <a:r>
              <a:rPr lang="en-US" sz="1800" dirty="0"/>
              <a:t> et al 2008)</a:t>
            </a:r>
          </a:p>
        </p:txBody>
      </p:sp>
      <p:pic>
        <p:nvPicPr>
          <p:cNvPr id="15" name="Picture 1" descr="page7image14294688">
            <a:extLst>
              <a:ext uri="{FF2B5EF4-FFF2-40B4-BE49-F238E27FC236}">
                <a16:creationId xmlns:a16="http://schemas.microsoft.com/office/drawing/2014/main" id="{58BB5134-B904-3047-A7A2-C65010E033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20" t="81853" r="41641" b="-175"/>
          <a:stretch/>
        </p:blipFill>
        <p:spPr bwMode="auto">
          <a:xfrm>
            <a:off x="1602915" y="1771253"/>
            <a:ext cx="8986170" cy="3357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41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par>
                                <p:cTn id="32" presetID="16" presetClass="exit" presetSubtype="21" fill="hold" nodeType="withEffect">
                                  <p:stCondLst>
                                    <p:cond delay="0"/>
                                  </p:stCondLst>
                                  <p:childTnLst>
                                    <p:animEffect transition="out" filter="barn(inVertical)">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par>
                                <p:cTn id="35" presetID="16" presetClass="exit" presetSubtype="21" fill="hold" grpId="1" nodeType="withEffect">
                                  <p:stCondLst>
                                    <p:cond delay="0"/>
                                  </p:stCondLst>
                                  <p:childTnLst>
                                    <p:animEffect transition="out" filter="barn(inVertical)">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6" presetClass="exit" presetSubtype="21" fill="hold" nodeType="withEffect">
                                  <p:stCondLst>
                                    <p:cond delay="0"/>
                                  </p:stCondLst>
                                  <p:childTnLst>
                                    <p:animEffect transition="out" filter="barn(inVertical)">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6" presetClass="exit" presetSubtype="21" fill="hold" grpId="0" nodeType="withEffect">
                                  <p:stCondLst>
                                    <p:cond delay="0"/>
                                  </p:stCondLst>
                                  <p:childTnLst>
                                    <p:animEffect transition="out" filter="barn(inVertical)">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6" presetClass="exit" presetSubtype="21" fill="hold" grpId="1" nodeType="withEffect">
                                  <p:stCondLst>
                                    <p:cond delay="0"/>
                                  </p:stCondLst>
                                  <p:childTnLst>
                                    <p:animEffect transition="out" filter="barn(inVertical)">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dissolv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00000">
              <a:srgbClr val="FFC000"/>
            </a:gs>
            <a:gs pos="49000">
              <a:schemeClr val="tx2">
                <a:lumMod val="10000"/>
                <a:lumOff val="90000"/>
              </a:schemeClr>
            </a:gs>
            <a:gs pos="94000">
              <a:schemeClr val="accent3">
                <a:lumMod val="40000"/>
                <a:lumOff val="60000"/>
              </a:schemeClr>
            </a:gs>
            <a:gs pos="98998">
              <a:srgbClr val="9F71FF"/>
            </a:gs>
            <a:gs pos="99000">
              <a:srgbClr val="9F71FE"/>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3E82410-A784-144B-A715-28669D454442}"/>
              </a:ext>
            </a:extLst>
          </p:cNvPr>
          <p:cNvSpPr txBox="1">
            <a:spLocks/>
          </p:cNvSpPr>
          <p:nvPr/>
        </p:nvSpPr>
        <p:spPr>
          <a:xfrm>
            <a:off x="838200" y="-8887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latin typeface="Georgia" panose="02040502050405020303" pitchFamily="18" charset="0"/>
              </a:rPr>
              <a:t>Evidence for 5-HT</a:t>
            </a:r>
            <a:r>
              <a:rPr lang="en-US" sz="4000" baseline="-25000">
                <a:latin typeface="Georgia" panose="02040502050405020303" pitchFamily="18" charset="0"/>
              </a:rPr>
              <a:t>2A</a:t>
            </a:r>
            <a:r>
              <a:rPr lang="en-US" sz="4000">
                <a:latin typeface="Georgia" panose="02040502050405020303" pitchFamily="18" charset="0"/>
              </a:rPr>
              <a:t>-mGlu</a:t>
            </a:r>
            <a:r>
              <a:rPr lang="en-US" sz="4000" baseline="-25000">
                <a:latin typeface="Georgia" panose="02040502050405020303" pitchFamily="18" charset="0"/>
              </a:rPr>
              <a:t>2</a:t>
            </a:r>
            <a:r>
              <a:rPr lang="en-US" sz="4000">
                <a:latin typeface="Georgia" panose="02040502050405020303" pitchFamily="18" charset="0"/>
              </a:rPr>
              <a:t> heterodimer </a:t>
            </a:r>
            <a:br>
              <a:rPr lang="en-US" sz="4000">
                <a:latin typeface="Georgia" panose="02040502050405020303" pitchFamily="18" charset="0"/>
              </a:rPr>
            </a:br>
            <a:r>
              <a:rPr lang="en-US" sz="4000">
                <a:latin typeface="Georgia" panose="02040502050405020303" pitchFamily="18" charset="0"/>
              </a:rPr>
              <a:t>in layer V cortical neurons </a:t>
            </a:r>
            <a:r>
              <a:rPr lang="en-US" sz="4000" i="1">
                <a:latin typeface="Georgia" panose="02040502050405020303" pitchFamily="18" charset="0"/>
              </a:rPr>
              <a:t>in vivo</a:t>
            </a:r>
            <a:endParaRPr lang="en-US" sz="4000" dirty="0">
              <a:latin typeface="Georgia" panose="02040502050405020303" pitchFamily="18" charset="0"/>
            </a:endParaRPr>
          </a:p>
        </p:txBody>
      </p:sp>
      <p:pic>
        <p:nvPicPr>
          <p:cNvPr id="5" name="Content Placeholder 6" descr="A close up of a map&#10;&#10;Description automatically generated">
            <a:extLst>
              <a:ext uri="{FF2B5EF4-FFF2-40B4-BE49-F238E27FC236}">
                <a16:creationId xmlns:a16="http://schemas.microsoft.com/office/drawing/2014/main" id="{639B4379-023B-BF4C-A11E-87F86DCC448A}"/>
              </a:ext>
            </a:extLst>
          </p:cNvPr>
          <p:cNvPicPr>
            <a:picLocks noChangeAspect="1"/>
          </p:cNvPicPr>
          <p:nvPr/>
        </p:nvPicPr>
        <p:blipFill rotWithShape="1">
          <a:blip r:embed="rId2"/>
          <a:srcRect l="-352" t="-1" r="78661" b="60051"/>
          <a:stretch/>
        </p:blipFill>
        <p:spPr>
          <a:xfrm>
            <a:off x="290239" y="1236691"/>
            <a:ext cx="3836753" cy="5422191"/>
          </a:xfrm>
          <a:prstGeom prst="rect">
            <a:avLst/>
          </a:prstGeom>
        </p:spPr>
      </p:pic>
      <p:sp>
        <p:nvSpPr>
          <p:cNvPr id="6" name="Rectangle 5">
            <a:extLst>
              <a:ext uri="{FF2B5EF4-FFF2-40B4-BE49-F238E27FC236}">
                <a16:creationId xmlns:a16="http://schemas.microsoft.com/office/drawing/2014/main" id="{53836179-3BE1-8941-91F1-9E153FC05862}"/>
              </a:ext>
            </a:extLst>
          </p:cNvPr>
          <p:cNvSpPr/>
          <p:nvPr/>
        </p:nvSpPr>
        <p:spPr>
          <a:xfrm>
            <a:off x="4498850" y="2501654"/>
            <a:ext cx="7132320" cy="2677656"/>
          </a:xfrm>
          <a:prstGeom prst="rect">
            <a:avLst/>
          </a:prstGeom>
        </p:spPr>
        <p:txBody>
          <a:bodyPr wrap="square">
            <a:spAutoFit/>
          </a:bodyPr>
          <a:lstStyle/>
          <a:p>
            <a:pPr algn="ctr"/>
            <a:r>
              <a:rPr lang="en-US" sz="2800" dirty="0">
                <a:latin typeface="Georgia" panose="02040502050405020303" pitchFamily="18" charset="0"/>
              </a:rPr>
              <a:t>Co-expression of endogenous </a:t>
            </a:r>
          </a:p>
          <a:p>
            <a:pPr algn="ctr"/>
            <a:r>
              <a:rPr lang="en-US" sz="2800" b="1" dirty="0">
                <a:solidFill>
                  <a:srgbClr val="FF0000"/>
                </a:solidFill>
                <a:latin typeface="Georgia" panose="02040502050405020303" pitchFamily="18" charset="0"/>
              </a:rPr>
              <a:t>5-HT</a:t>
            </a:r>
            <a:r>
              <a:rPr lang="en-US" sz="2800" b="1" baseline="-25000" dirty="0">
                <a:solidFill>
                  <a:srgbClr val="FF0000"/>
                </a:solidFill>
                <a:latin typeface="Georgia" panose="02040502050405020303" pitchFamily="18" charset="0"/>
              </a:rPr>
              <a:t>2A</a:t>
            </a:r>
            <a:r>
              <a:rPr lang="en-US" sz="2800" baseline="-25000" dirty="0">
                <a:latin typeface="Georgia" panose="02040502050405020303" pitchFamily="18" charset="0"/>
              </a:rPr>
              <a:t> </a:t>
            </a:r>
            <a:r>
              <a:rPr lang="en-US" sz="2800" dirty="0">
                <a:latin typeface="Georgia" panose="02040502050405020303" pitchFamily="18" charset="0"/>
              </a:rPr>
              <a:t>and </a:t>
            </a:r>
            <a:r>
              <a:rPr lang="en-US" sz="2800" b="1" dirty="0">
                <a:solidFill>
                  <a:srgbClr val="00B050"/>
                </a:solidFill>
                <a:latin typeface="Georgia" panose="02040502050405020303" pitchFamily="18" charset="0"/>
              </a:rPr>
              <a:t>mGlu2</a:t>
            </a:r>
          </a:p>
          <a:p>
            <a:pPr algn="ctr"/>
            <a:r>
              <a:rPr lang="en-US" sz="2800" dirty="0">
                <a:latin typeface="Georgia" panose="02040502050405020303" pitchFamily="18" charset="0"/>
              </a:rPr>
              <a:t>in frontal cortex &amp; </a:t>
            </a:r>
          </a:p>
          <a:p>
            <a:pPr algn="ctr"/>
            <a:r>
              <a:rPr lang="en-US" sz="2800" dirty="0">
                <a:latin typeface="Georgia" panose="02040502050405020303" pitchFamily="18" charset="0"/>
              </a:rPr>
              <a:t>primary cortical cultures</a:t>
            </a:r>
          </a:p>
          <a:p>
            <a:pPr algn="ctr"/>
            <a:endParaRPr lang="en-US" sz="2800" dirty="0">
              <a:latin typeface="Georgia" panose="02040502050405020303" pitchFamily="18" charset="0"/>
            </a:endParaRPr>
          </a:p>
          <a:p>
            <a:pPr algn="ctr"/>
            <a:endParaRPr lang="en-US" sz="2800" dirty="0">
              <a:latin typeface="Georgia" panose="02040502050405020303" pitchFamily="18" charset="0"/>
            </a:endParaRPr>
          </a:p>
        </p:txBody>
      </p:sp>
      <p:sp>
        <p:nvSpPr>
          <p:cNvPr id="7" name="TextBox 6">
            <a:extLst>
              <a:ext uri="{FF2B5EF4-FFF2-40B4-BE49-F238E27FC236}">
                <a16:creationId xmlns:a16="http://schemas.microsoft.com/office/drawing/2014/main" id="{C330E73F-747C-3E41-B693-5EE401E41B8A}"/>
              </a:ext>
            </a:extLst>
          </p:cNvPr>
          <p:cNvSpPr txBox="1"/>
          <p:nvPr/>
        </p:nvSpPr>
        <p:spPr>
          <a:xfrm>
            <a:off x="9804712" y="6289550"/>
            <a:ext cx="2097049" cy="369332"/>
          </a:xfrm>
          <a:prstGeom prst="rect">
            <a:avLst/>
          </a:prstGeom>
          <a:noFill/>
        </p:spPr>
        <p:txBody>
          <a:bodyPr wrap="none" rtlCol="0">
            <a:spAutoFit/>
          </a:bodyPr>
          <a:lstStyle/>
          <a:p>
            <a:r>
              <a:rPr lang="en-US" dirty="0"/>
              <a:t>(Fribourg et al 2011)</a:t>
            </a:r>
          </a:p>
        </p:txBody>
      </p:sp>
    </p:spTree>
    <p:extLst>
      <p:ext uri="{BB962C8B-B14F-4D97-AF65-F5344CB8AC3E}">
        <p14:creationId xmlns:p14="http://schemas.microsoft.com/office/powerpoint/2010/main" val="2337217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00000">
              <a:srgbClr val="9F71FF"/>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pic>
        <p:nvPicPr>
          <p:cNvPr id="6" name="Picture 1" descr="page167image3903456">
            <a:extLst>
              <a:ext uri="{FF2B5EF4-FFF2-40B4-BE49-F238E27FC236}">
                <a16:creationId xmlns:a16="http://schemas.microsoft.com/office/drawing/2014/main" id="{BBBC7835-E31D-984F-BD7E-19328038A3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5" r="12704"/>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B54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27052E9-C675-B746-9766-E6C479341456}"/>
              </a:ext>
            </a:extLst>
          </p:cNvPr>
          <p:cNvSpPr>
            <a:spLocks noGrp="1"/>
          </p:cNvSpPr>
          <p:nvPr>
            <p:ph idx="1"/>
          </p:nvPr>
        </p:nvSpPr>
        <p:spPr>
          <a:xfrm>
            <a:off x="4865934" y="2115117"/>
            <a:ext cx="7326066" cy="3785419"/>
          </a:xfrm>
        </p:spPr>
        <p:txBody>
          <a:bodyPr>
            <a:normAutofit fontScale="92500"/>
          </a:bodyPr>
          <a:lstStyle/>
          <a:p>
            <a:pPr marL="0" indent="0">
              <a:buNone/>
            </a:pPr>
            <a:r>
              <a:rPr lang="en-US" sz="2400" dirty="0">
                <a:latin typeface="Georgia" panose="02040502050405020303" pitchFamily="18" charset="0"/>
              </a:rPr>
              <a:t>Any two of the three residues at the intracellular end of TM4 </a:t>
            </a:r>
          </a:p>
          <a:p>
            <a:r>
              <a:rPr lang="en-US" sz="2400" dirty="0">
                <a:latin typeface="Georgia" panose="02040502050405020303" pitchFamily="18" charset="0"/>
              </a:rPr>
              <a:t>responsible for the difference in GPCR heteromeric formation between the 5-HT2A and mGlu2</a:t>
            </a:r>
          </a:p>
          <a:p>
            <a:endParaRPr lang="en-US" sz="2400" dirty="0">
              <a:latin typeface="Georgia" panose="02040502050405020303" pitchFamily="18" charset="0"/>
            </a:endParaRPr>
          </a:p>
          <a:p>
            <a:pPr marL="0" indent="0">
              <a:buNone/>
            </a:pPr>
            <a:r>
              <a:rPr lang="en-US" sz="2400" dirty="0">
                <a:latin typeface="Georgia" panose="02040502050405020303" pitchFamily="18" charset="0"/>
              </a:rPr>
              <a:t>But a lot of evidence suggests role for pre-synaptic mechanism of 5-HT</a:t>
            </a:r>
            <a:r>
              <a:rPr lang="en-US" sz="2400" baseline="-25000" dirty="0">
                <a:latin typeface="Georgia" panose="02040502050405020303" pitchFamily="18" charset="0"/>
              </a:rPr>
              <a:t>2A</a:t>
            </a:r>
          </a:p>
          <a:p>
            <a:pPr marL="0" indent="0">
              <a:buNone/>
            </a:pPr>
            <a:endParaRPr lang="en-US" sz="2400" dirty="0">
              <a:latin typeface="Georgia" panose="02040502050405020303" pitchFamily="18" charset="0"/>
            </a:endParaRPr>
          </a:p>
          <a:p>
            <a:pPr marL="0" indent="0">
              <a:buNone/>
            </a:pPr>
            <a:r>
              <a:rPr lang="en-US" sz="2400" dirty="0">
                <a:latin typeface="Georgia" panose="02040502050405020303" pitchFamily="18" charset="0"/>
              </a:rPr>
              <a:t>These techniques don’t provide the visual acuity needed to visualize these receptors in presynaptic terminals</a:t>
            </a:r>
          </a:p>
          <a:p>
            <a:endParaRPr lang="en-US" sz="2400" dirty="0">
              <a:latin typeface="Georgia" panose="02040502050405020303" pitchFamily="18" charset="0"/>
            </a:endParaRPr>
          </a:p>
          <a:p>
            <a:endParaRPr lang="en-US" dirty="0">
              <a:latin typeface="Georgia" panose="02040502050405020303" pitchFamily="18" charset="0"/>
            </a:endParaRPr>
          </a:p>
        </p:txBody>
      </p:sp>
    </p:spTree>
    <p:extLst>
      <p:ext uri="{BB962C8B-B14F-4D97-AF65-F5344CB8AC3E}">
        <p14:creationId xmlns:p14="http://schemas.microsoft.com/office/powerpoint/2010/main" val="323197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100000">
              <a:srgbClr val="00B0F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E5AC6-929D-F449-87C9-E8AEC688DF63}"/>
              </a:ext>
            </a:extLst>
          </p:cNvPr>
          <p:cNvSpPr>
            <a:spLocks noGrp="1"/>
          </p:cNvSpPr>
          <p:nvPr>
            <p:ph type="title"/>
          </p:nvPr>
        </p:nvSpPr>
        <p:spPr>
          <a:xfrm>
            <a:off x="1626053" y="-258097"/>
            <a:ext cx="8939893" cy="1325563"/>
          </a:xfrm>
        </p:spPr>
        <p:txBody>
          <a:bodyPr/>
          <a:lstStyle/>
          <a:p>
            <a:r>
              <a:rPr lang="en-US" dirty="0">
                <a:latin typeface="Georgia" panose="02040502050405020303" pitchFamily="18" charset="0"/>
              </a:rPr>
              <a:t>Advantages Immunogold Labelling </a:t>
            </a:r>
          </a:p>
        </p:txBody>
      </p:sp>
      <p:sp>
        <p:nvSpPr>
          <p:cNvPr id="3" name="Content Placeholder 2">
            <a:extLst>
              <a:ext uri="{FF2B5EF4-FFF2-40B4-BE49-F238E27FC236}">
                <a16:creationId xmlns:a16="http://schemas.microsoft.com/office/drawing/2014/main" id="{C2795791-177B-0A48-A41A-9C683A26C6E5}"/>
              </a:ext>
            </a:extLst>
          </p:cNvPr>
          <p:cNvSpPr>
            <a:spLocks noGrp="1"/>
          </p:cNvSpPr>
          <p:nvPr>
            <p:ph idx="1"/>
          </p:nvPr>
        </p:nvSpPr>
        <p:spPr>
          <a:xfrm>
            <a:off x="0" y="911225"/>
            <a:ext cx="10515600" cy="819604"/>
          </a:xfrm>
        </p:spPr>
        <p:txBody>
          <a:bodyPr>
            <a:normAutofit lnSpcReduction="10000"/>
          </a:bodyPr>
          <a:lstStyle/>
          <a:p>
            <a:r>
              <a:rPr lang="en-US" dirty="0">
                <a:latin typeface="Georgia" panose="02040502050405020303" pitchFamily="18" charset="0"/>
              </a:rPr>
              <a:t>Fluorescent tags give off a lot of “noise”</a:t>
            </a:r>
          </a:p>
          <a:p>
            <a:pPr lvl="1"/>
            <a:r>
              <a:rPr lang="en-US" dirty="0">
                <a:latin typeface="Georgia" panose="02040502050405020303" pitchFamily="18" charset="0"/>
              </a:rPr>
              <a:t>Hard to determine precise location of protein </a:t>
            </a:r>
          </a:p>
          <a:p>
            <a:pPr marL="457200" lvl="1" indent="0">
              <a:buNone/>
            </a:pPr>
            <a:endParaRPr lang="en-US" dirty="0">
              <a:latin typeface="Georgia" panose="02040502050405020303" pitchFamily="18" charset="0"/>
            </a:endParaRPr>
          </a:p>
        </p:txBody>
      </p:sp>
      <p:pic>
        <p:nvPicPr>
          <p:cNvPr id="4" name="Content Placeholder 4" descr="A picture containing object&#10;&#10;Description automatically generated">
            <a:extLst>
              <a:ext uri="{FF2B5EF4-FFF2-40B4-BE49-F238E27FC236}">
                <a16:creationId xmlns:a16="http://schemas.microsoft.com/office/drawing/2014/main" id="{426EFFCC-E194-FE42-AF03-488B736DE3FE}"/>
              </a:ext>
            </a:extLst>
          </p:cNvPr>
          <p:cNvPicPr>
            <a:picLocks noChangeAspect="1"/>
          </p:cNvPicPr>
          <p:nvPr/>
        </p:nvPicPr>
        <p:blipFill rotWithShape="1">
          <a:blip r:embed="rId2"/>
          <a:srcRect l="10962" t="45070" b="27948"/>
          <a:stretch/>
        </p:blipFill>
        <p:spPr>
          <a:xfrm>
            <a:off x="5375729" y="1902947"/>
            <a:ext cx="6862865" cy="4776233"/>
          </a:xfrm>
          <a:prstGeom prst="rect">
            <a:avLst/>
          </a:prstGeom>
        </p:spPr>
      </p:pic>
      <p:pic>
        <p:nvPicPr>
          <p:cNvPr id="25604" name="Picture 4" descr="Image result for immunogold labeling">
            <a:extLst>
              <a:ext uri="{FF2B5EF4-FFF2-40B4-BE49-F238E27FC236}">
                <a16:creationId xmlns:a16="http://schemas.microsoft.com/office/drawing/2014/main" id="{8FEF6808-47A0-7044-A672-DDE0C17EEF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964"/>
          <a:stretch/>
        </p:blipFill>
        <p:spPr bwMode="auto">
          <a:xfrm>
            <a:off x="134257" y="3086894"/>
            <a:ext cx="3084286" cy="37266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7A9294C-5702-3949-BC9C-22B9D3B0244F}"/>
              </a:ext>
            </a:extLst>
          </p:cNvPr>
          <p:cNvSpPr txBox="1"/>
          <p:nvPr/>
        </p:nvSpPr>
        <p:spPr>
          <a:xfrm>
            <a:off x="134256" y="692511"/>
            <a:ext cx="12475029" cy="2308324"/>
          </a:xfrm>
          <a:prstGeom prst="rect">
            <a:avLst/>
          </a:prstGeom>
          <a:noFill/>
        </p:spPr>
        <p:txBody>
          <a:bodyPr wrap="square" rtlCol="0">
            <a:spAutoFit/>
          </a:bodyPr>
          <a:lstStyle/>
          <a:p>
            <a:r>
              <a:rPr lang="en-US" sz="2400" dirty="0">
                <a:latin typeface="Georgia" panose="02040502050405020303" pitchFamily="18" charset="0"/>
              </a:rPr>
              <a:t>Gold nanoparticles</a:t>
            </a:r>
          </a:p>
          <a:p>
            <a:pPr marL="342900" indent="-342900">
              <a:buFont typeface="Arial" panose="020B0604020202020204" pitchFamily="34" charset="0"/>
              <a:buChar char="•"/>
            </a:pPr>
            <a:r>
              <a:rPr lang="en-US" sz="2400" dirty="0">
                <a:latin typeface="Georgia" panose="02040502050405020303" pitchFamily="18" charset="0"/>
              </a:rPr>
              <a:t>Electron microscopy</a:t>
            </a:r>
          </a:p>
          <a:p>
            <a:pPr marL="342900" indent="-342900">
              <a:buFont typeface="Arial" panose="020B0604020202020204" pitchFamily="34" charset="0"/>
              <a:buChar char="•"/>
            </a:pPr>
            <a:r>
              <a:rPr lang="en-US" sz="2400" dirty="0">
                <a:latin typeface="Georgia" panose="02040502050405020303" pitchFamily="18" charset="0"/>
              </a:rPr>
              <a:t>Bind to primary antibody attached to target of interest</a:t>
            </a:r>
          </a:p>
          <a:p>
            <a:pPr marL="342900" indent="-342900">
              <a:buFont typeface="Arial" panose="020B0604020202020204" pitchFamily="34" charset="0"/>
              <a:buChar char="•"/>
            </a:pPr>
            <a:r>
              <a:rPr lang="en-US" sz="2400" dirty="0">
                <a:latin typeface="Georgia" panose="02040502050405020303" pitchFamily="18" charset="0"/>
              </a:rPr>
              <a:t>Gold is used for its high </a:t>
            </a:r>
            <a:r>
              <a:rPr lang="en-US" sz="2400" dirty="0">
                <a:latin typeface="Georgia" panose="02040502050405020303" pitchFamily="18" charset="0"/>
                <a:hlinkClick r:id="rId4" tooltip="Electron density">
                  <a:extLst>
                    <a:ext uri="{A12FA001-AC4F-418D-AE19-62706E023703}">
                      <ahyp:hlinkClr xmlns:ahyp="http://schemas.microsoft.com/office/drawing/2018/hyperlinkcolor" val="tx"/>
                    </a:ext>
                  </a:extLst>
                </a:hlinkClick>
              </a:rPr>
              <a:t>electron density</a:t>
            </a:r>
            <a:r>
              <a:rPr lang="en-US" sz="2400" dirty="0">
                <a:latin typeface="Georgia" panose="02040502050405020303" pitchFamily="18" charset="0"/>
              </a:rPr>
              <a:t> </a:t>
            </a:r>
          </a:p>
          <a:p>
            <a:pPr marL="800100" lvl="1" indent="-342900">
              <a:buFont typeface="Arial" panose="020B0604020202020204" pitchFamily="34" charset="0"/>
              <a:buChar char="•"/>
            </a:pPr>
            <a:r>
              <a:rPr lang="en-US" sz="2400" dirty="0">
                <a:latin typeface="Georgia" panose="02040502050405020303" pitchFamily="18" charset="0"/>
                <a:hlinkClick r:id="rId5" tooltip="Electron">
                  <a:extLst>
                    <a:ext uri="{A12FA001-AC4F-418D-AE19-62706E023703}">
                      <ahyp:hlinkClr xmlns:ahyp="http://schemas.microsoft.com/office/drawing/2018/hyperlinkcolor" val="tx"/>
                    </a:ext>
                  </a:extLst>
                </a:hlinkClick>
              </a:rPr>
              <a:t>↑ electron</a:t>
            </a:r>
            <a:r>
              <a:rPr lang="en-US" sz="2400" dirty="0">
                <a:latin typeface="Georgia" panose="02040502050405020303" pitchFamily="18" charset="0"/>
              </a:rPr>
              <a:t> scatter to give high contrast 'dark spots’</a:t>
            </a:r>
          </a:p>
          <a:p>
            <a:pPr marL="342900" indent="-342900">
              <a:buFont typeface="Arial" panose="020B0604020202020204" pitchFamily="34" charset="0"/>
              <a:buChar char="•"/>
            </a:pPr>
            <a:r>
              <a:rPr lang="en-US" sz="2400" dirty="0"/>
              <a:t> Optimize protein localization at subcellular compartments and membrane microdomains</a:t>
            </a:r>
            <a:endParaRPr lang="en-US" sz="2400" dirty="0">
              <a:latin typeface="Georgia" panose="02040502050405020303" pitchFamily="18" charset="0"/>
            </a:endParaRPr>
          </a:p>
        </p:txBody>
      </p:sp>
      <p:pic>
        <p:nvPicPr>
          <p:cNvPr id="25606" name="Picture 6" descr="Fig. 2.">
            <a:extLst>
              <a:ext uri="{FF2B5EF4-FFF2-40B4-BE49-F238E27FC236}">
                <a16:creationId xmlns:a16="http://schemas.microsoft.com/office/drawing/2014/main" id="{550FA103-1E62-7A47-986F-26620E1E65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7865"/>
          <a:stretch/>
        </p:blipFill>
        <p:spPr bwMode="auto">
          <a:xfrm>
            <a:off x="4807026" y="3021580"/>
            <a:ext cx="7250718" cy="3829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88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3">
                                            <p:txEl>
                                              <p:pRg st="0" end="0"/>
                                            </p:txEl>
                                          </p:spTgt>
                                        </p:tgtEl>
                                      </p:cBhvr>
                                    </p:animEffect>
                                    <p:set>
                                      <p:cBhvr>
                                        <p:cTn id="10" dur="1" fill="hold">
                                          <p:stCondLst>
                                            <p:cond delay="499"/>
                                          </p:stCondLst>
                                        </p:cTn>
                                        <p:tgtEl>
                                          <p:spTgt spid="3">
                                            <p:txEl>
                                              <p:pRg st="0" end="0"/>
                                            </p:txEl>
                                          </p:spTgt>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3">
                                            <p:txEl>
                                              <p:pRg st="1" end="1"/>
                                            </p:txEl>
                                          </p:spTgt>
                                        </p:tgtEl>
                                      </p:cBhvr>
                                    </p:animEffect>
                                    <p:set>
                                      <p:cBhvr>
                                        <p:cTn id="13"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560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100000">
              <a:srgbClr val="FFC000"/>
            </a:gs>
            <a:gs pos="49000">
              <a:schemeClr val="tx2">
                <a:lumMod val="10000"/>
                <a:lumOff val="90000"/>
              </a:schemeClr>
            </a:gs>
            <a:gs pos="94000">
              <a:schemeClr val="accent3">
                <a:lumMod val="40000"/>
                <a:lumOff val="60000"/>
              </a:schemeClr>
            </a:gs>
            <a:gs pos="98002">
              <a:srgbClr val="9F71FF"/>
            </a:gs>
            <a:gs pos="96000">
              <a:srgbClr val="BDA6ED"/>
            </a:gs>
            <a:gs pos="98000">
              <a:srgbClr val="00B0F0"/>
            </a:gs>
            <a:gs pos="95999">
              <a:srgbClr val="BDA6ED"/>
            </a:gs>
            <a:gs pos="97002">
              <a:srgbClr val="AE8CF6"/>
            </a:gs>
            <a:gs pos="98002">
              <a:srgbClr val="00B0F0"/>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DB39EC-166D-5042-A25E-19066108A84F}"/>
              </a:ext>
            </a:extLst>
          </p:cNvPr>
          <p:cNvSpPr txBox="1"/>
          <p:nvPr/>
        </p:nvSpPr>
        <p:spPr>
          <a:xfrm>
            <a:off x="6199230" y="3167390"/>
            <a:ext cx="5718232" cy="523220"/>
          </a:xfrm>
          <a:prstGeom prst="rect">
            <a:avLst/>
          </a:prstGeom>
          <a:noFill/>
        </p:spPr>
        <p:txBody>
          <a:bodyPr wrap="none" rtlCol="0">
            <a:spAutoFit/>
          </a:bodyPr>
          <a:lstStyle/>
          <a:p>
            <a:r>
              <a:rPr lang="en-US" sz="2800" dirty="0">
                <a:latin typeface="Georgia" panose="02040502050405020303" pitchFamily="18" charset="0"/>
              </a:rPr>
              <a:t>Co-localization of 5-HT</a:t>
            </a:r>
            <a:r>
              <a:rPr lang="en-US" sz="2800" baseline="-25000" dirty="0">
                <a:latin typeface="Georgia" panose="02040502050405020303" pitchFamily="18" charset="0"/>
              </a:rPr>
              <a:t>2A</a:t>
            </a:r>
            <a:r>
              <a:rPr lang="en-US" sz="2800" dirty="0">
                <a:latin typeface="Georgia" panose="02040502050405020303" pitchFamily="18" charset="0"/>
              </a:rPr>
              <a:t> &amp; mGlu</a:t>
            </a:r>
            <a:r>
              <a:rPr lang="en-US" sz="2800" baseline="-25000" dirty="0">
                <a:latin typeface="Georgia" panose="02040502050405020303" pitchFamily="18" charset="0"/>
              </a:rPr>
              <a:t>2</a:t>
            </a:r>
            <a:r>
              <a:rPr lang="en-US" sz="2800" dirty="0">
                <a:latin typeface="Georgia" panose="02040502050405020303" pitchFamily="18" charset="0"/>
              </a:rPr>
              <a:t> </a:t>
            </a:r>
            <a:endParaRPr lang="en-US" sz="3200" dirty="0">
              <a:latin typeface="Georgia" panose="02040502050405020303" pitchFamily="18" charset="0"/>
            </a:endParaRPr>
          </a:p>
        </p:txBody>
      </p:sp>
      <p:sp>
        <p:nvSpPr>
          <p:cNvPr id="2" name="Title 1">
            <a:extLst>
              <a:ext uri="{FF2B5EF4-FFF2-40B4-BE49-F238E27FC236}">
                <a16:creationId xmlns:a16="http://schemas.microsoft.com/office/drawing/2014/main" id="{1E458A11-CD5A-7D4A-828C-D1505642878C}"/>
              </a:ext>
            </a:extLst>
          </p:cNvPr>
          <p:cNvSpPr>
            <a:spLocks noGrp="1"/>
          </p:cNvSpPr>
          <p:nvPr>
            <p:ph type="title"/>
          </p:nvPr>
        </p:nvSpPr>
        <p:spPr>
          <a:xfrm>
            <a:off x="0" y="-48855"/>
            <a:ext cx="11634877" cy="1325563"/>
          </a:xfrm>
        </p:spPr>
        <p:txBody>
          <a:bodyPr>
            <a:normAutofit/>
          </a:bodyPr>
          <a:lstStyle/>
          <a:p>
            <a:pPr algn="ctr"/>
            <a:r>
              <a:rPr lang="en-US" sz="3600" dirty="0">
                <a:latin typeface="Georgia" panose="02040502050405020303" pitchFamily="18" charset="0"/>
              </a:rPr>
              <a:t>Gold nanoparticle localization of 5-HT</a:t>
            </a:r>
            <a:r>
              <a:rPr lang="en-US" sz="3600" baseline="-25000" dirty="0">
                <a:latin typeface="Georgia" panose="02040502050405020303" pitchFamily="18" charset="0"/>
              </a:rPr>
              <a:t>2A</a:t>
            </a:r>
            <a:r>
              <a:rPr lang="en-US" sz="3600" dirty="0">
                <a:latin typeface="Georgia" panose="02040502050405020303" pitchFamily="18" charset="0"/>
              </a:rPr>
              <a:t> &amp; mGlu</a:t>
            </a:r>
            <a:r>
              <a:rPr lang="en-US" sz="3600" baseline="-25000" dirty="0">
                <a:latin typeface="Georgia" panose="02040502050405020303" pitchFamily="18" charset="0"/>
              </a:rPr>
              <a:t>2</a:t>
            </a:r>
            <a:r>
              <a:rPr lang="en-US" sz="3600" dirty="0">
                <a:latin typeface="Georgia" panose="02040502050405020303" pitchFamily="18" charset="0"/>
              </a:rPr>
              <a:t> in mouse frontal cortex</a:t>
            </a:r>
          </a:p>
        </p:txBody>
      </p:sp>
      <p:pic>
        <p:nvPicPr>
          <p:cNvPr id="24577" name="Picture 1" descr="page7image8017344">
            <a:extLst>
              <a:ext uri="{FF2B5EF4-FFF2-40B4-BE49-F238E27FC236}">
                <a16:creationId xmlns:a16="http://schemas.microsoft.com/office/drawing/2014/main" id="{1BB6E126-85FD-9B45-B4F2-9AD52279D2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6066"/>
          <a:stretch/>
        </p:blipFill>
        <p:spPr bwMode="auto">
          <a:xfrm>
            <a:off x="351630" y="1440464"/>
            <a:ext cx="11488740" cy="52448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descr="page7image8017344">
            <a:extLst>
              <a:ext uri="{FF2B5EF4-FFF2-40B4-BE49-F238E27FC236}">
                <a16:creationId xmlns:a16="http://schemas.microsoft.com/office/drawing/2014/main" id="{09F0364B-7D41-0E49-94C6-3BAE6F9560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4" t="45196" r="39197" b="29"/>
          <a:stretch/>
        </p:blipFill>
        <p:spPr bwMode="auto">
          <a:xfrm>
            <a:off x="115528" y="1066110"/>
            <a:ext cx="6160794" cy="57421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CD0471-7F57-D74C-81A0-DE0A314CF9D1}"/>
              </a:ext>
            </a:extLst>
          </p:cNvPr>
          <p:cNvSpPr txBox="1"/>
          <p:nvPr/>
        </p:nvSpPr>
        <p:spPr>
          <a:xfrm>
            <a:off x="2588217" y="1472112"/>
            <a:ext cx="2751074" cy="1354217"/>
          </a:xfrm>
          <a:prstGeom prst="rect">
            <a:avLst/>
          </a:prstGeom>
          <a:noFill/>
        </p:spPr>
        <p:txBody>
          <a:bodyPr wrap="none" rtlCol="0">
            <a:spAutoFit/>
          </a:bodyPr>
          <a:lstStyle/>
          <a:p>
            <a:r>
              <a:rPr lang="en-US" sz="3200" b="1" dirty="0">
                <a:latin typeface="Georgia" panose="02040502050405020303" pitchFamily="18" charset="0"/>
              </a:rPr>
              <a:t>5-HT</a:t>
            </a:r>
            <a:r>
              <a:rPr lang="en-US" sz="3200" b="1" baseline="-25000" dirty="0">
                <a:latin typeface="Georgia" panose="02040502050405020303" pitchFamily="18" charset="0"/>
              </a:rPr>
              <a:t>2A</a:t>
            </a:r>
          </a:p>
          <a:p>
            <a:r>
              <a:rPr lang="en-US" dirty="0"/>
              <a:t>larger 10-nm gold particles </a:t>
            </a:r>
            <a:endParaRPr lang="en-US" sz="3200" dirty="0"/>
          </a:p>
          <a:p>
            <a:endParaRPr lang="en-US" sz="3200" b="1" dirty="0"/>
          </a:p>
        </p:txBody>
      </p:sp>
      <p:sp>
        <p:nvSpPr>
          <p:cNvPr id="8" name="TextBox 7">
            <a:extLst>
              <a:ext uri="{FF2B5EF4-FFF2-40B4-BE49-F238E27FC236}">
                <a16:creationId xmlns:a16="http://schemas.microsoft.com/office/drawing/2014/main" id="{F688907B-556B-DF45-BA5A-A558FC5EBB2F}"/>
              </a:ext>
            </a:extLst>
          </p:cNvPr>
          <p:cNvSpPr txBox="1"/>
          <p:nvPr/>
        </p:nvSpPr>
        <p:spPr>
          <a:xfrm>
            <a:off x="8273512" y="1472112"/>
            <a:ext cx="2847254" cy="1354217"/>
          </a:xfrm>
          <a:prstGeom prst="rect">
            <a:avLst/>
          </a:prstGeom>
          <a:noFill/>
        </p:spPr>
        <p:txBody>
          <a:bodyPr wrap="none" rtlCol="0">
            <a:spAutoFit/>
          </a:bodyPr>
          <a:lstStyle/>
          <a:p>
            <a:r>
              <a:rPr lang="en-US" sz="3200" b="1" dirty="0">
                <a:latin typeface="Georgia" panose="02040502050405020303" pitchFamily="18" charset="0"/>
              </a:rPr>
              <a:t>mGlu</a:t>
            </a:r>
            <a:r>
              <a:rPr lang="en-US" sz="3200" b="1" baseline="-25000" dirty="0">
                <a:latin typeface="Georgia" panose="02040502050405020303" pitchFamily="18" charset="0"/>
              </a:rPr>
              <a:t>2</a:t>
            </a:r>
          </a:p>
          <a:p>
            <a:r>
              <a:rPr lang="en-US" dirty="0"/>
              <a:t>smaller 6-nm gold particles </a:t>
            </a:r>
            <a:endParaRPr lang="en-US" sz="3200" dirty="0"/>
          </a:p>
          <a:p>
            <a:endParaRPr lang="en-US" sz="3200" b="1" dirty="0"/>
          </a:p>
        </p:txBody>
      </p:sp>
    </p:spTree>
    <p:extLst>
      <p:ext uri="{BB962C8B-B14F-4D97-AF65-F5344CB8AC3E}">
        <p14:creationId xmlns:p14="http://schemas.microsoft.com/office/powerpoint/2010/main" val="69736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4577"/>
                                        </p:tgtEl>
                                      </p:cBhvr>
                                    </p:animEffect>
                                    <p:set>
                                      <p:cBhvr>
                                        <p:cTn id="7" dur="1" fill="hold">
                                          <p:stCondLst>
                                            <p:cond delay="499"/>
                                          </p:stCondLst>
                                        </p:cTn>
                                        <p:tgtEl>
                                          <p:spTgt spid="24577"/>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1686BF-A956-414E-A6BC-9B3DCF9E01B1}"/>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Serotonin-2A Receptor (5-HT</a:t>
            </a:r>
            <a:r>
              <a:rPr lang="en-US" sz="5400" baseline="-25000">
                <a:solidFill>
                  <a:srgbClr val="FFFFFF"/>
                </a:solidFill>
              </a:rPr>
              <a:t>2A</a:t>
            </a:r>
            <a:r>
              <a:rPr lang="en-US" sz="5400">
                <a:solidFill>
                  <a:srgbClr val="FFFFFF"/>
                </a:solidFill>
              </a:rPr>
              <a:t>)</a:t>
            </a: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266" name="Picture 2" descr="Image result for 5-HT2a">
            <a:extLst>
              <a:ext uri="{FF2B5EF4-FFF2-40B4-BE49-F238E27FC236}">
                <a16:creationId xmlns:a16="http://schemas.microsoft.com/office/drawing/2014/main" id="{6D592904-2F68-A34C-AA29-7575C8B87AD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8479" y="2254165"/>
            <a:ext cx="5269112" cy="4584128"/>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2" descr="Figure 1-11. 5-HT2A receptor interacting proteins and their sites of interaction. This">
            <a:extLst>
              <a:ext uri="{FF2B5EF4-FFF2-40B4-BE49-F238E27FC236}">
                <a16:creationId xmlns:a16="http://schemas.microsoft.com/office/drawing/2014/main" id="{70192775-50EB-7347-98C7-539F5E1AB8E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19820" y="2215253"/>
            <a:ext cx="7113814" cy="471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300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00000">
              <a:srgbClr val="00B0F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02E72879-8A29-9C43-9CC5-D0CEF8B696AC}"/>
              </a:ext>
            </a:extLst>
          </p:cNvPr>
          <p:cNvPicPr>
            <a:picLocks noGrp="1" noChangeAspect="1"/>
          </p:cNvPicPr>
          <p:nvPr>
            <p:ph idx="1"/>
          </p:nvPr>
        </p:nvPicPr>
        <p:blipFill rotWithShape="1">
          <a:blip r:embed="rId2"/>
          <a:srcRect l="29560" b="78531"/>
          <a:stretch/>
        </p:blipFill>
        <p:spPr>
          <a:xfrm>
            <a:off x="285792" y="267657"/>
            <a:ext cx="3376614" cy="2417321"/>
          </a:xfrm>
        </p:spPr>
      </p:pic>
      <p:sp>
        <p:nvSpPr>
          <p:cNvPr id="6" name="TextBox 5">
            <a:extLst>
              <a:ext uri="{FF2B5EF4-FFF2-40B4-BE49-F238E27FC236}">
                <a16:creationId xmlns:a16="http://schemas.microsoft.com/office/drawing/2014/main" id="{C9384A77-A57C-6447-8E10-D15FA41010E8}"/>
              </a:ext>
            </a:extLst>
          </p:cNvPr>
          <p:cNvSpPr txBox="1"/>
          <p:nvPr/>
        </p:nvSpPr>
        <p:spPr>
          <a:xfrm>
            <a:off x="5696248" y="2098249"/>
            <a:ext cx="864339" cy="400110"/>
          </a:xfrm>
          <a:prstGeom prst="rect">
            <a:avLst/>
          </a:prstGeom>
          <a:noFill/>
        </p:spPr>
        <p:txBody>
          <a:bodyPr wrap="none" rtlCol="0">
            <a:spAutoFit/>
          </a:bodyPr>
          <a:lstStyle/>
          <a:p>
            <a:r>
              <a:rPr lang="en-US" sz="2000" dirty="0"/>
              <a:t>5-HT</a:t>
            </a:r>
            <a:r>
              <a:rPr lang="en-US" sz="2000" baseline="-25000" dirty="0"/>
              <a:t>2A</a:t>
            </a:r>
            <a:endParaRPr lang="en-US" baseline="-25000" dirty="0"/>
          </a:p>
        </p:txBody>
      </p:sp>
      <p:sp>
        <p:nvSpPr>
          <p:cNvPr id="8" name="TextBox 7">
            <a:extLst>
              <a:ext uri="{FF2B5EF4-FFF2-40B4-BE49-F238E27FC236}">
                <a16:creationId xmlns:a16="http://schemas.microsoft.com/office/drawing/2014/main" id="{391ACBFC-A031-014F-8C25-4DA9507C35CD}"/>
              </a:ext>
            </a:extLst>
          </p:cNvPr>
          <p:cNvSpPr txBox="1"/>
          <p:nvPr/>
        </p:nvSpPr>
        <p:spPr>
          <a:xfrm>
            <a:off x="5002278" y="3135101"/>
            <a:ext cx="1651109" cy="369332"/>
          </a:xfrm>
          <a:prstGeom prst="rect">
            <a:avLst/>
          </a:prstGeom>
          <a:noFill/>
        </p:spPr>
        <p:txBody>
          <a:bodyPr wrap="square" rtlCol="0">
            <a:spAutoFit/>
          </a:bodyPr>
          <a:lstStyle/>
          <a:p>
            <a:r>
              <a:rPr lang="en-US" dirty="0">
                <a:solidFill>
                  <a:srgbClr val="7030A0"/>
                </a:solidFill>
              </a:rPr>
              <a:t>Synaptophysin</a:t>
            </a:r>
            <a:endParaRPr lang="en-US" baseline="-25000" dirty="0">
              <a:solidFill>
                <a:srgbClr val="7030A0"/>
              </a:solidFill>
            </a:endParaRPr>
          </a:p>
        </p:txBody>
      </p:sp>
      <p:grpSp>
        <p:nvGrpSpPr>
          <p:cNvPr id="7" name="Group 6">
            <a:extLst>
              <a:ext uri="{FF2B5EF4-FFF2-40B4-BE49-F238E27FC236}">
                <a16:creationId xmlns:a16="http://schemas.microsoft.com/office/drawing/2014/main" id="{4DA00ACE-FF7F-4C40-A3A6-533D07FA4C9A}"/>
              </a:ext>
            </a:extLst>
          </p:cNvPr>
          <p:cNvGrpSpPr/>
          <p:nvPr/>
        </p:nvGrpSpPr>
        <p:grpSpPr>
          <a:xfrm>
            <a:off x="1599330" y="467811"/>
            <a:ext cx="562911" cy="1037657"/>
            <a:chOff x="1319412" y="438661"/>
            <a:chExt cx="562911" cy="1037657"/>
          </a:xfrm>
        </p:grpSpPr>
        <p:sp>
          <p:nvSpPr>
            <p:cNvPr id="9" name="TextBox 8">
              <a:extLst>
                <a:ext uri="{FF2B5EF4-FFF2-40B4-BE49-F238E27FC236}">
                  <a16:creationId xmlns:a16="http://schemas.microsoft.com/office/drawing/2014/main" id="{36790528-8D5F-294D-A761-29ECA0BA150B}"/>
                </a:ext>
              </a:extLst>
            </p:cNvPr>
            <p:cNvSpPr txBox="1"/>
            <p:nvPr/>
          </p:nvSpPr>
          <p:spPr>
            <a:xfrm>
              <a:off x="1319412" y="438661"/>
              <a:ext cx="562911" cy="369332"/>
            </a:xfrm>
            <a:prstGeom prst="rect">
              <a:avLst/>
            </a:prstGeom>
            <a:noFill/>
          </p:spPr>
          <p:txBody>
            <a:bodyPr wrap="none" rtlCol="0">
              <a:spAutoFit/>
            </a:bodyPr>
            <a:lstStyle/>
            <a:p>
              <a:r>
                <a:rPr lang="en-US" b="1" dirty="0"/>
                <a:t>ACC</a:t>
              </a:r>
              <a:endParaRPr lang="en-US" b="1" baseline="-25000" dirty="0"/>
            </a:p>
          </p:txBody>
        </p:sp>
        <p:sp>
          <p:nvSpPr>
            <p:cNvPr id="10" name="TextBox 9">
              <a:extLst>
                <a:ext uri="{FF2B5EF4-FFF2-40B4-BE49-F238E27FC236}">
                  <a16:creationId xmlns:a16="http://schemas.microsoft.com/office/drawing/2014/main" id="{DDEBAF53-FD4A-3F4C-B25E-92BF7D057173}"/>
                </a:ext>
              </a:extLst>
            </p:cNvPr>
            <p:cNvSpPr txBox="1"/>
            <p:nvPr/>
          </p:nvSpPr>
          <p:spPr>
            <a:xfrm>
              <a:off x="1360257" y="844517"/>
              <a:ext cx="487634" cy="369332"/>
            </a:xfrm>
            <a:prstGeom prst="rect">
              <a:avLst/>
            </a:prstGeom>
            <a:noFill/>
          </p:spPr>
          <p:txBody>
            <a:bodyPr wrap="none" rtlCol="0">
              <a:spAutoFit/>
            </a:bodyPr>
            <a:lstStyle/>
            <a:p>
              <a:r>
                <a:rPr lang="en-US" b="1" dirty="0"/>
                <a:t>PrL</a:t>
              </a:r>
              <a:endParaRPr lang="en-US" b="1" baseline="-25000" dirty="0"/>
            </a:p>
          </p:txBody>
        </p:sp>
        <p:sp>
          <p:nvSpPr>
            <p:cNvPr id="11" name="TextBox 10">
              <a:extLst>
                <a:ext uri="{FF2B5EF4-FFF2-40B4-BE49-F238E27FC236}">
                  <a16:creationId xmlns:a16="http://schemas.microsoft.com/office/drawing/2014/main" id="{8D582145-DA10-C34C-90E7-2947683C6D20}"/>
                </a:ext>
              </a:extLst>
            </p:cNvPr>
            <p:cNvSpPr txBox="1"/>
            <p:nvPr/>
          </p:nvSpPr>
          <p:spPr>
            <a:xfrm>
              <a:off x="1430789" y="1106986"/>
              <a:ext cx="340158" cy="369332"/>
            </a:xfrm>
            <a:prstGeom prst="rect">
              <a:avLst/>
            </a:prstGeom>
            <a:noFill/>
          </p:spPr>
          <p:txBody>
            <a:bodyPr wrap="none" rtlCol="0">
              <a:spAutoFit/>
            </a:bodyPr>
            <a:lstStyle/>
            <a:p>
              <a:r>
                <a:rPr lang="en-US" b="1" dirty="0"/>
                <a:t>IL</a:t>
              </a:r>
              <a:endParaRPr lang="en-US" b="1" baseline="-25000" dirty="0"/>
            </a:p>
          </p:txBody>
        </p:sp>
      </p:grpSp>
      <p:pic>
        <p:nvPicPr>
          <p:cNvPr id="12" name="Content Placeholder 4" descr="A screenshot of a cell phone&#10;&#10;Description automatically generated">
            <a:extLst>
              <a:ext uri="{FF2B5EF4-FFF2-40B4-BE49-F238E27FC236}">
                <a16:creationId xmlns:a16="http://schemas.microsoft.com/office/drawing/2014/main" id="{8CFA4F8C-672A-6D46-ACF0-EB9763F9C15E}"/>
              </a:ext>
            </a:extLst>
          </p:cNvPr>
          <p:cNvPicPr>
            <a:picLocks noChangeAspect="1"/>
          </p:cNvPicPr>
          <p:nvPr/>
        </p:nvPicPr>
        <p:blipFill rotWithShape="1">
          <a:blip r:embed="rId2"/>
          <a:srcRect l="43028" t="36729" r="9421" b="1905"/>
          <a:stretch/>
        </p:blipFill>
        <p:spPr>
          <a:xfrm>
            <a:off x="6473111" y="1734504"/>
            <a:ext cx="1673182" cy="5071793"/>
          </a:xfrm>
          <a:prstGeom prst="rect">
            <a:avLst/>
          </a:prstGeom>
        </p:spPr>
      </p:pic>
      <p:sp>
        <p:nvSpPr>
          <p:cNvPr id="13" name="TextBox 12">
            <a:extLst>
              <a:ext uri="{FF2B5EF4-FFF2-40B4-BE49-F238E27FC236}">
                <a16:creationId xmlns:a16="http://schemas.microsoft.com/office/drawing/2014/main" id="{0FC78E27-0F68-BD4E-92CA-F9D227A781F4}"/>
              </a:ext>
            </a:extLst>
          </p:cNvPr>
          <p:cNvSpPr txBox="1"/>
          <p:nvPr/>
        </p:nvSpPr>
        <p:spPr>
          <a:xfrm>
            <a:off x="5470029" y="3913626"/>
            <a:ext cx="1031658" cy="369332"/>
          </a:xfrm>
          <a:prstGeom prst="rect">
            <a:avLst/>
          </a:prstGeom>
          <a:noFill/>
        </p:spPr>
        <p:txBody>
          <a:bodyPr wrap="square" rtlCol="0">
            <a:spAutoFit/>
          </a:bodyPr>
          <a:lstStyle/>
          <a:p>
            <a:r>
              <a:rPr lang="en-US" dirty="0" err="1">
                <a:solidFill>
                  <a:srgbClr val="7030A0"/>
                </a:solidFill>
              </a:rPr>
              <a:t>Munc</a:t>
            </a:r>
            <a:r>
              <a:rPr lang="en-US" dirty="0">
                <a:solidFill>
                  <a:srgbClr val="7030A0"/>
                </a:solidFill>
              </a:rPr>
              <a:t> 18</a:t>
            </a:r>
            <a:endParaRPr lang="en-US" baseline="-25000" dirty="0">
              <a:solidFill>
                <a:srgbClr val="7030A0"/>
              </a:solidFill>
            </a:endParaRPr>
          </a:p>
        </p:txBody>
      </p:sp>
      <p:sp>
        <p:nvSpPr>
          <p:cNvPr id="14" name="TextBox 13">
            <a:extLst>
              <a:ext uri="{FF2B5EF4-FFF2-40B4-BE49-F238E27FC236}">
                <a16:creationId xmlns:a16="http://schemas.microsoft.com/office/drawing/2014/main" id="{FACFB139-EB08-BA4C-8696-DEEE56225B41}"/>
              </a:ext>
            </a:extLst>
          </p:cNvPr>
          <p:cNvSpPr txBox="1"/>
          <p:nvPr/>
        </p:nvSpPr>
        <p:spPr>
          <a:xfrm>
            <a:off x="5669888" y="4720364"/>
            <a:ext cx="942781" cy="369332"/>
          </a:xfrm>
          <a:prstGeom prst="rect">
            <a:avLst/>
          </a:prstGeom>
          <a:noFill/>
        </p:spPr>
        <p:txBody>
          <a:bodyPr wrap="square" rtlCol="0">
            <a:spAutoFit/>
          </a:bodyPr>
          <a:lstStyle/>
          <a:p>
            <a:r>
              <a:rPr lang="en-US" dirty="0">
                <a:solidFill>
                  <a:schemeClr val="accent2"/>
                </a:solidFill>
              </a:rPr>
              <a:t>PSD-95</a:t>
            </a:r>
            <a:endParaRPr lang="en-US" baseline="-25000" dirty="0">
              <a:solidFill>
                <a:schemeClr val="accent2"/>
              </a:solidFill>
            </a:endParaRPr>
          </a:p>
        </p:txBody>
      </p:sp>
      <p:sp>
        <p:nvSpPr>
          <p:cNvPr id="15" name="TextBox 14">
            <a:extLst>
              <a:ext uri="{FF2B5EF4-FFF2-40B4-BE49-F238E27FC236}">
                <a16:creationId xmlns:a16="http://schemas.microsoft.com/office/drawing/2014/main" id="{FDB80971-1E8A-D147-9113-305BA5A401E4}"/>
              </a:ext>
            </a:extLst>
          </p:cNvPr>
          <p:cNvSpPr txBox="1"/>
          <p:nvPr/>
        </p:nvSpPr>
        <p:spPr>
          <a:xfrm>
            <a:off x="5782041" y="5458713"/>
            <a:ext cx="799906" cy="369332"/>
          </a:xfrm>
          <a:prstGeom prst="rect">
            <a:avLst/>
          </a:prstGeom>
          <a:noFill/>
        </p:spPr>
        <p:txBody>
          <a:bodyPr wrap="square" rtlCol="0">
            <a:spAutoFit/>
          </a:bodyPr>
          <a:lstStyle/>
          <a:p>
            <a:r>
              <a:rPr lang="en-US" dirty="0">
                <a:solidFill>
                  <a:schemeClr val="accent2"/>
                </a:solidFill>
              </a:rPr>
              <a:t>GluN1</a:t>
            </a:r>
            <a:endParaRPr lang="en-US" baseline="-25000" dirty="0">
              <a:solidFill>
                <a:schemeClr val="accent2"/>
              </a:solidFill>
            </a:endParaRPr>
          </a:p>
        </p:txBody>
      </p:sp>
      <p:sp>
        <p:nvSpPr>
          <p:cNvPr id="16" name="TextBox 15">
            <a:extLst>
              <a:ext uri="{FF2B5EF4-FFF2-40B4-BE49-F238E27FC236}">
                <a16:creationId xmlns:a16="http://schemas.microsoft.com/office/drawing/2014/main" id="{8C1E2BB8-A12A-ED44-A3BC-22CEF6E7EA81}"/>
              </a:ext>
            </a:extLst>
          </p:cNvPr>
          <p:cNvSpPr txBox="1"/>
          <p:nvPr/>
        </p:nvSpPr>
        <p:spPr>
          <a:xfrm>
            <a:off x="5668278" y="6197062"/>
            <a:ext cx="915815" cy="369332"/>
          </a:xfrm>
          <a:prstGeom prst="rect">
            <a:avLst/>
          </a:prstGeom>
          <a:noFill/>
        </p:spPr>
        <p:txBody>
          <a:bodyPr wrap="square" rtlCol="0">
            <a:spAutoFit/>
          </a:bodyPr>
          <a:lstStyle/>
          <a:p>
            <a:r>
              <a:rPr lang="en-US" dirty="0">
                <a:solidFill>
                  <a:schemeClr val="accent2"/>
                </a:solidFill>
              </a:rPr>
              <a:t>GluN2B</a:t>
            </a:r>
            <a:endParaRPr lang="en-US" baseline="-25000" dirty="0">
              <a:solidFill>
                <a:schemeClr val="accent2"/>
              </a:solidFill>
            </a:endParaRPr>
          </a:p>
        </p:txBody>
      </p:sp>
      <p:sp>
        <p:nvSpPr>
          <p:cNvPr id="17" name="TextBox 16">
            <a:extLst>
              <a:ext uri="{FF2B5EF4-FFF2-40B4-BE49-F238E27FC236}">
                <a16:creationId xmlns:a16="http://schemas.microsoft.com/office/drawing/2014/main" id="{476DA91D-8DCA-C64B-B1B1-48ED036A54AC}"/>
              </a:ext>
            </a:extLst>
          </p:cNvPr>
          <p:cNvSpPr txBox="1"/>
          <p:nvPr/>
        </p:nvSpPr>
        <p:spPr>
          <a:xfrm rot="16200000">
            <a:off x="5930022" y="697717"/>
            <a:ext cx="1673182" cy="369332"/>
          </a:xfrm>
          <a:prstGeom prst="rect">
            <a:avLst/>
          </a:prstGeom>
          <a:noFill/>
        </p:spPr>
        <p:txBody>
          <a:bodyPr wrap="square" rtlCol="0">
            <a:spAutoFit/>
          </a:bodyPr>
          <a:lstStyle/>
          <a:p>
            <a:r>
              <a:rPr lang="en-US" dirty="0"/>
              <a:t>Synaptosome</a:t>
            </a:r>
            <a:endParaRPr lang="en-US" baseline="-25000" dirty="0"/>
          </a:p>
        </p:txBody>
      </p:sp>
      <p:sp>
        <p:nvSpPr>
          <p:cNvPr id="18" name="TextBox 17">
            <a:extLst>
              <a:ext uri="{FF2B5EF4-FFF2-40B4-BE49-F238E27FC236}">
                <a16:creationId xmlns:a16="http://schemas.microsoft.com/office/drawing/2014/main" id="{C254E455-1D8C-E541-8A92-200D8D3D5E36}"/>
              </a:ext>
            </a:extLst>
          </p:cNvPr>
          <p:cNvSpPr txBox="1"/>
          <p:nvPr/>
        </p:nvSpPr>
        <p:spPr>
          <a:xfrm rot="16200000">
            <a:off x="6949304" y="778272"/>
            <a:ext cx="1673182" cy="369332"/>
          </a:xfrm>
          <a:prstGeom prst="rect">
            <a:avLst/>
          </a:prstGeom>
          <a:noFill/>
        </p:spPr>
        <p:txBody>
          <a:bodyPr wrap="square" rtlCol="0">
            <a:spAutoFit/>
          </a:bodyPr>
          <a:lstStyle/>
          <a:p>
            <a:r>
              <a:rPr lang="en-US" b="1" dirty="0">
                <a:solidFill>
                  <a:schemeClr val="accent2"/>
                </a:solidFill>
              </a:rPr>
              <a:t>Post-synapse</a:t>
            </a:r>
            <a:endParaRPr lang="en-US" b="1" baseline="-25000" dirty="0">
              <a:solidFill>
                <a:schemeClr val="accent2"/>
              </a:solidFill>
            </a:endParaRPr>
          </a:p>
        </p:txBody>
      </p:sp>
      <p:sp>
        <p:nvSpPr>
          <p:cNvPr id="19" name="TextBox 18">
            <a:extLst>
              <a:ext uri="{FF2B5EF4-FFF2-40B4-BE49-F238E27FC236}">
                <a16:creationId xmlns:a16="http://schemas.microsoft.com/office/drawing/2014/main" id="{0C93A832-D859-9B42-B361-2DCA3CD7C994}"/>
              </a:ext>
            </a:extLst>
          </p:cNvPr>
          <p:cNvSpPr txBox="1"/>
          <p:nvPr/>
        </p:nvSpPr>
        <p:spPr>
          <a:xfrm rot="16200000">
            <a:off x="6425843" y="778272"/>
            <a:ext cx="1673182" cy="369332"/>
          </a:xfrm>
          <a:prstGeom prst="rect">
            <a:avLst/>
          </a:prstGeom>
          <a:noFill/>
        </p:spPr>
        <p:txBody>
          <a:bodyPr wrap="square" rtlCol="0">
            <a:spAutoFit/>
          </a:bodyPr>
          <a:lstStyle/>
          <a:p>
            <a:r>
              <a:rPr lang="en-US" b="1" dirty="0">
                <a:solidFill>
                  <a:srgbClr val="7030A0"/>
                </a:solidFill>
              </a:rPr>
              <a:t>Pre-synapse</a:t>
            </a:r>
            <a:endParaRPr lang="en-US" b="1" baseline="-25000" dirty="0">
              <a:solidFill>
                <a:srgbClr val="7030A0"/>
              </a:solidFill>
            </a:endParaRPr>
          </a:p>
        </p:txBody>
      </p:sp>
      <p:sp>
        <p:nvSpPr>
          <p:cNvPr id="20" name="Rectangle 19">
            <a:extLst>
              <a:ext uri="{FF2B5EF4-FFF2-40B4-BE49-F238E27FC236}">
                <a16:creationId xmlns:a16="http://schemas.microsoft.com/office/drawing/2014/main" id="{2B3FD50A-CE5B-8F4C-A7AC-72C0245527A3}"/>
              </a:ext>
            </a:extLst>
          </p:cNvPr>
          <p:cNvSpPr/>
          <p:nvPr/>
        </p:nvSpPr>
        <p:spPr>
          <a:xfrm>
            <a:off x="7059105" y="438661"/>
            <a:ext cx="452265" cy="3961889"/>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4444EAD-8A98-2846-B2A8-71CECC7A8C24}"/>
              </a:ext>
            </a:extLst>
          </p:cNvPr>
          <p:cNvSpPr/>
          <p:nvPr/>
        </p:nvSpPr>
        <p:spPr>
          <a:xfrm>
            <a:off x="7579155" y="448280"/>
            <a:ext cx="452265" cy="635801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E712BD7-6ECB-7E44-B590-6664BD4276EC}"/>
              </a:ext>
            </a:extLst>
          </p:cNvPr>
          <p:cNvSpPr txBox="1"/>
          <p:nvPr/>
        </p:nvSpPr>
        <p:spPr>
          <a:xfrm>
            <a:off x="418007" y="3725676"/>
            <a:ext cx="5113900" cy="830997"/>
          </a:xfrm>
          <a:prstGeom prst="rect">
            <a:avLst/>
          </a:prstGeom>
          <a:noFill/>
        </p:spPr>
        <p:txBody>
          <a:bodyPr wrap="none" rtlCol="0">
            <a:spAutoFit/>
          </a:bodyPr>
          <a:lstStyle/>
          <a:p>
            <a:r>
              <a:rPr lang="en-US" sz="2400" b="1" dirty="0"/>
              <a:t>5-HT</a:t>
            </a:r>
            <a:r>
              <a:rPr lang="en-US" sz="2400" b="1" baseline="-25000" dirty="0"/>
              <a:t>2A</a:t>
            </a:r>
            <a:r>
              <a:rPr lang="en-US" sz="2400" b="1" dirty="0"/>
              <a:t> is expressed in presynaptic and </a:t>
            </a:r>
          </a:p>
          <a:p>
            <a:r>
              <a:rPr lang="en-US" sz="2400" b="1" dirty="0"/>
              <a:t>post-synaptic  terminals of the mPFC </a:t>
            </a:r>
          </a:p>
        </p:txBody>
      </p:sp>
    </p:spTree>
    <p:extLst>
      <p:ext uri="{BB962C8B-B14F-4D97-AF65-F5344CB8AC3E}">
        <p14:creationId xmlns:p14="http://schemas.microsoft.com/office/powerpoint/2010/main" val="1586329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00000">
              <a:srgbClr val="00B0F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pic>
        <p:nvPicPr>
          <p:cNvPr id="10" name="Picture 1" descr="page2image8020480">
            <a:extLst>
              <a:ext uri="{FF2B5EF4-FFF2-40B4-BE49-F238E27FC236}">
                <a16:creationId xmlns:a16="http://schemas.microsoft.com/office/drawing/2014/main" id="{5AE7762B-B639-044B-9C10-1483315140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009" r="58878" b="-367"/>
          <a:stretch/>
        </p:blipFill>
        <p:spPr bwMode="auto">
          <a:xfrm>
            <a:off x="371186" y="-12751"/>
            <a:ext cx="3991899" cy="36143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descr="page2image8020480">
            <a:extLst>
              <a:ext uri="{FF2B5EF4-FFF2-40B4-BE49-F238E27FC236}">
                <a16:creationId xmlns:a16="http://schemas.microsoft.com/office/drawing/2014/main" id="{7DDF1D45-5BA2-1B4E-A81A-80CA474364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972" t="81060" r="17929" b="306"/>
          <a:stretch/>
        </p:blipFill>
        <p:spPr bwMode="auto">
          <a:xfrm>
            <a:off x="759109" y="3486006"/>
            <a:ext cx="3286739" cy="3356043"/>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page2image8020480">
            <a:extLst>
              <a:ext uri="{FF2B5EF4-FFF2-40B4-BE49-F238E27FC236}">
                <a16:creationId xmlns:a16="http://schemas.microsoft.com/office/drawing/2014/main" id="{A628A8F6-666E-0D45-80DE-F29E8095BC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855"/>
          <a:stretch/>
        </p:blipFill>
        <p:spPr bwMode="auto">
          <a:xfrm>
            <a:off x="277830" y="72957"/>
            <a:ext cx="4409365" cy="6712085"/>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a:extLst>
              <a:ext uri="{FF2B5EF4-FFF2-40B4-BE49-F238E27FC236}">
                <a16:creationId xmlns:a16="http://schemas.microsoft.com/office/drawing/2014/main" id="{732BBDD8-8D49-4D88-8935-FBC3DCA333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314" y="2"/>
            <a:ext cx="7556686" cy="6857998"/>
          </a:xfrm>
          <a:prstGeom prst="rect">
            <a:avLst/>
          </a:prstGeom>
          <a:solidFill>
            <a:schemeClr val="tx1">
              <a:lumMod val="50000"/>
              <a:lumOff val="5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sp>
        <p:nvSpPr>
          <p:cNvPr id="4" name="TextBox 3">
            <a:extLst>
              <a:ext uri="{FF2B5EF4-FFF2-40B4-BE49-F238E27FC236}">
                <a16:creationId xmlns:a16="http://schemas.microsoft.com/office/drawing/2014/main" id="{883169B7-E3E5-614F-9003-B87D69705A70}"/>
              </a:ext>
            </a:extLst>
          </p:cNvPr>
          <p:cNvSpPr txBox="1"/>
          <p:nvPr/>
        </p:nvSpPr>
        <p:spPr>
          <a:xfrm>
            <a:off x="4757901" y="631493"/>
            <a:ext cx="5493812" cy="461665"/>
          </a:xfrm>
          <a:prstGeom prst="rect">
            <a:avLst/>
          </a:prstGeom>
          <a:noFill/>
        </p:spPr>
        <p:txBody>
          <a:bodyPr wrap="none" rtlCol="0">
            <a:spAutoFit/>
          </a:bodyPr>
          <a:lstStyle/>
          <a:p>
            <a:r>
              <a:rPr lang="en-US" sz="2400" dirty="0">
                <a:latin typeface="Georgia" panose="02040502050405020303" pitchFamily="18" charset="0"/>
              </a:rPr>
              <a:t>DOI enhanced NMDA mediated EPSCs</a:t>
            </a:r>
          </a:p>
        </p:txBody>
      </p:sp>
      <p:sp>
        <p:nvSpPr>
          <p:cNvPr id="7" name="TextBox 6">
            <a:extLst>
              <a:ext uri="{FF2B5EF4-FFF2-40B4-BE49-F238E27FC236}">
                <a16:creationId xmlns:a16="http://schemas.microsoft.com/office/drawing/2014/main" id="{797CEC39-426A-DF44-BB76-833F5FAF7009}"/>
              </a:ext>
            </a:extLst>
          </p:cNvPr>
          <p:cNvSpPr txBox="1"/>
          <p:nvPr/>
        </p:nvSpPr>
        <p:spPr>
          <a:xfrm>
            <a:off x="4739076" y="5657366"/>
            <a:ext cx="7023076" cy="1200329"/>
          </a:xfrm>
          <a:prstGeom prst="rect">
            <a:avLst/>
          </a:prstGeom>
          <a:noFill/>
        </p:spPr>
        <p:txBody>
          <a:bodyPr wrap="none" rtlCol="0">
            <a:spAutoFit/>
          </a:bodyPr>
          <a:lstStyle/>
          <a:p>
            <a:r>
              <a:rPr lang="en-US" sz="2400" dirty="0">
                <a:latin typeface="Georgia" panose="02040502050405020303" pitchFamily="18" charset="0"/>
              </a:rPr>
              <a:t>DOI did not influence NMDA mediated EPSCs</a:t>
            </a:r>
          </a:p>
          <a:p>
            <a:r>
              <a:rPr lang="en-US" sz="2400" dirty="0">
                <a:latin typeface="Georgia" panose="02040502050405020303" pitchFamily="18" charset="0"/>
              </a:rPr>
              <a:t>with selective engagement of post-synaptic NMDA</a:t>
            </a:r>
          </a:p>
          <a:p>
            <a:r>
              <a:rPr lang="en-US" sz="2400" dirty="0">
                <a:latin typeface="Georgia" panose="02040502050405020303" pitchFamily="18" charset="0"/>
              </a:rPr>
              <a:t>	Presynaptic mechanism?</a:t>
            </a:r>
          </a:p>
        </p:txBody>
      </p:sp>
      <p:sp>
        <p:nvSpPr>
          <p:cNvPr id="8" name="TextBox 7">
            <a:extLst>
              <a:ext uri="{FF2B5EF4-FFF2-40B4-BE49-F238E27FC236}">
                <a16:creationId xmlns:a16="http://schemas.microsoft.com/office/drawing/2014/main" id="{C3D8A204-C5DD-9B4F-885C-02525768C2BE}"/>
              </a:ext>
            </a:extLst>
          </p:cNvPr>
          <p:cNvSpPr txBox="1"/>
          <p:nvPr/>
        </p:nvSpPr>
        <p:spPr>
          <a:xfrm>
            <a:off x="4739076" y="2463973"/>
            <a:ext cx="5969904" cy="461665"/>
          </a:xfrm>
          <a:prstGeom prst="rect">
            <a:avLst/>
          </a:prstGeom>
          <a:noFill/>
        </p:spPr>
        <p:txBody>
          <a:bodyPr wrap="none" rtlCol="0">
            <a:spAutoFit/>
          </a:bodyPr>
          <a:lstStyle/>
          <a:p>
            <a:r>
              <a:rPr lang="en-US" sz="2400" dirty="0">
                <a:latin typeface="Georgia" panose="02040502050405020303" pitchFamily="18" charset="0"/>
              </a:rPr>
              <a:t>Blocked w/ pre-application of Ketanserin </a:t>
            </a:r>
          </a:p>
        </p:txBody>
      </p:sp>
      <p:sp>
        <p:nvSpPr>
          <p:cNvPr id="9" name="TextBox 8">
            <a:extLst>
              <a:ext uri="{FF2B5EF4-FFF2-40B4-BE49-F238E27FC236}">
                <a16:creationId xmlns:a16="http://schemas.microsoft.com/office/drawing/2014/main" id="{5974D505-94A3-814E-87B5-7E542526A64F}"/>
              </a:ext>
            </a:extLst>
          </p:cNvPr>
          <p:cNvSpPr txBox="1"/>
          <p:nvPr/>
        </p:nvSpPr>
        <p:spPr>
          <a:xfrm>
            <a:off x="4739076" y="4163194"/>
            <a:ext cx="3251211" cy="461665"/>
          </a:xfrm>
          <a:prstGeom prst="rect">
            <a:avLst/>
          </a:prstGeom>
          <a:noFill/>
        </p:spPr>
        <p:txBody>
          <a:bodyPr wrap="none" rtlCol="0">
            <a:spAutoFit/>
          </a:bodyPr>
          <a:lstStyle/>
          <a:p>
            <a:r>
              <a:rPr lang="en-US" sz="2400" dirty="0">
                <a:latin typeface="Georgia" panose="02040502050405020303" pitchFamily="18" charset="0"/>
              </a:rPr>
              <a:t>Blocked in 5-HT</a:t>
            </a:r>
            <a:r>
              <a:rPr lang="en-US" sz="2400" baseline="-25000" dirty="0">
                <a:latin typeface="Georgia" panose="02040502050405020303" pitchFamily="18" charset="0"/>
              </a:rPr>
              <a:t>2A</a:t>
            </a:r>
            <a:r>
              <a:rPr lang="en-US" sz="2400" dirty="0">
                <a:latin typeface="Georgia" panose="02040502050405020303" pitchFamily="18" charset="0"/>
              </a:rPr>
              <a:t> KO </a:t>
            </a:r>
          </a:p>
        </p:txBody>
      </p:sp>
      <p:sp>
        <p:nvSpPr>
          <p:cNvPr id="5" name="TextBox 4">
            <a:extLst>
              <a:ext uri="{FF2B5EF4-FFF2-40B4-BE49-F238E27FC236}">
                <a16:creationId xmlns:a16="http://schemas.microsoft.com/office/drawing/2014/main" id="{2CC90253-455B-9447-A2ED-A05A606A1DB3}"/>
              </a:ext>
            </a:extLst>
          </p:cNvPr>
          <p:cNvSpPr txBox="1"/>
          <p:nvPr/>
        </p:nvSpPr>
        <p:spPr>
          <a:xfrm>
            <a:off x="5075118" y="2814589"/>
            <a:ext cx="6963766" cy="1815882"/>
          </a:xfrm>
          <a:prstGeom prst="rect">
            <a:avLst/>
          </a:prstGeom>
          <a:noFill/>
        </p:spPr>
        <p:txBody>
          <a:bodyPr wrap="none" rtlCol="0">
            <a:spAutoFit/>
          </a:bodyPr>
          <a:lstStyle/>
          <a:p>
            <a:r>
              <a:rPr lang="en-US" sz="2800" dirty="0">
                <a:latin typeface="Georgia" panose="02040502050405020303" pitchFamily="18" charset="0"/>
              </a:rPr>
              <a:t>Paired-pulse ratio</a:t>
            </a:r>
          </a:p>
          <a:p>
            <a:pPr marL="457200" indent="-457200">
              <a:buFont typeface="Arial" panose="020B0604020202020204" pitchFamily="34" charset="0"/>
              <a:buChar char="•"/>
            </a:pPr>
            <a:r>
              <a:rPr lang="en-US" sz="2800" dirty="0">
                <a:latin typeface="Georgia" panose="02040502050405020303" pitchFamily="18" charset="0"/>
              </a:rPr>
              <a:t>DOI ↑ NMDA EPSC</a:t>
            </a:r>
          </a:p>
          <a:p>
            <a:pPr marL="914400" lvl="1" indent="-457200">
              <a:buFont typeface="Arial" panose="020B0604020202020204" pitchFamily="34" charset="0"/>
              <a:buChar char="•"/>
            </a:pPr>
            <a:r>
              <a:rPr lang="en-US" sz="2800" dirty="0">
                <a:latin typeface="Georgia" panose="02040502050405020303" pitchFamily="18" charset="0"/>
              </a:rPr>
              <a:t>Increase in neurotransmitter release </a:t>
            </a:r>
          </a:p>
          <a:p>
            <a:pPr lvl="1"/>
            <a:r>
              <a:rPr lang="en-US" sz="2800" dirty="0">
                <a:latin typeface="Georgia" panose="02040502050405020303" pitchFamily="18" charset="0"/>
              </a:rPr>
              <a:t>	from presynaptic terminals </a:t>
            </a:r>
          </a:p>
        </p:txBody>
      </p:sp>
    </p:spTree>
    <p:extLst>
      <p:ext uri="{BB962C8B-B14F-4D97-AF65-F5344CB8AC3E}">
        <p14:creationId xmlns:p14="http://schemas.microsoft.com/office/powerpoint/2010/main" val="346013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1025"/>
                                        </p:tgtEl>
                                      </p:cBhvr>
                                    </p:animEffect>
                                    <p:set>
                                      <p:cBhvr>
                                        <p:cTn id="10" dur="1" fill="hold">
                                          <p:stCondLst>
                                            <p:cond delay="499"/>
                                          </p:stCondLst>
                                        </p:cTn>
                                        <p:tgtEl>
                                          <p:spTgt spid="1025"/>
                                        </p:tgtEl>
                                        <p:attrNameLst>
                                          <p:attrName>style.visibility</p:attrName>
                                        </p:attrNameLst>
                                      </p:cBhvr>
                                      <p:to>
                                        <p:strVal val="hidden"/>
                                      </p:to>
                                    </p:set>
                                  </p:childTnLst>
                                </p:cTn>
                              </p:par>
                              <p:par>
                                <p:cTn id="11" presetID="22" presetClass="exit" presetSubtype="4" fill="hold" grpId="0" nodeType="withEffect">
                                  <p:stCondLst>
                                    <p:cond delay="0"/>
                                  </p:stCondLst>
                                  <p:childTnLst>
                                    <p:animEffect transition="out" filter="wipe(down)">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4" fill="hold" grpId="0" nodeType="withEffect">
                                  <p:stCondLst>
                                    <p:cond delay="0"/>
                                  </p:stCondLst>
                                  <p:childTnLst>
                                    <p:animEffect transition="out" filter="wipe(down)">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22" presetClass="exit" presetSubtype="4" fill="hold" grpId="0" nodeType="withEffect">
                                  <p:stCondLst>
                                    <p:cond delay="0"/>
                                  </p:stCondLst>
                                  <p:childTnLst>
                                    <p:animEffect transition="out" filter="wipe(down)">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00000">
              <a:srgbClr val="00B0F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pic>
        <p:nvPicPr>
          <p:cNvPr id="5" name="Content Placeholder 4" descr="A picture containing text, map&#10;&#10;Description automatically generated">
            <a:extLst>
              <a:ext uri="{FF2B5EF4-FFF2-40B4-BE49-F238E27FC236}">
                <a16:creationId xmlns:a16="http://schemas.microsoft.com/office/drawing/2014/main" id="{33AF608D-3EE7-7B42-A8F2-E89E5082F430}"/>
              </a:ext>
            </a:extLst>
          </p:cNvPr>
          <p:cNvPicPr>
            <a:picLocks noGrp="1" noChangeAspect="1"/>
          </p:cNvPicPr>
          <p:nvPr>
            <p:ph idx="1"/>
          </p:nvPr>
        </p:nvPicPr>
        <p:blipFill rotWithShape="1">
          <a:blip r:embed="rId2"/>
          <a:srcRect r="72696" b="25051"/>
          <a:stretch/>
        </p:blipFill>
        <p:spPr>
          <a:xfrm>
            <a:off x="257631" y="189131"/>
            <a:ext cx="2379737" cy="5140036"/>
          </a:xfrm>
        </p:spPr>
      </p:pic>
      <p:pic>
        <p:nvPicPr>
          <p:cNvPr id="9" name="Content Placeholder 4" descr="A picture containing text, map&#10;&#10;Description automatically generated">
            <a:extLst>
              <a:ext uri="{FF2B5EF4-FFF2-40B4-BE49-F238E27FC236}">
                <a16:creationId xmlns:a16="http://schemas.microsoft.com/office/drawing/2014/main" id="{C55440D3-3432-3F45-94FE-C15DD650A5BA}"/>
              </a:ext>
            </a:extLst>
          </p:cNvPr>
          <p:cNvPicPr>
            <a:picLocks noChangeAspect="1"/>
          </p:cNvPicPr>
          <p:nvPr/>
        </p:nvPicPr>
        <p:blipFill rotWithShape="1">
          <a:blip r:embed="rId2"/>
          <a:srcRect l="-160" t="76768" r="25042" b="404"/>
          <a:stretch/>
        </p:blipFill>
        <p:spPr>
          <a:xfrm>
            <a:off x="2653029" y="3060086"/>
            <a:ext cx="9288539" cy="2221239"/>
          </a:xfrm>
          <a:prstGeom prst="rect">
            <a:avLst/>
          </a:prstGeom>
        </p:spPr>
      </p:pic>
      <p:pic>
        <p:nvPicPr>
          <p:cNvPr id="11" name="Content Placeholder 4" descr="A picture containing text, map&#10;&#10;Description automatically generated">
            <a:extLst>
              <a:ext uri="{FF2B5EF4-FFF2-40B4-BE49-F238E27FC236}">
                <a16:creationId xmlns:a16="http://schemas.microsoft.com/office/drawing/2014/main" id="{C3B91BBD-3930-BF42-9BA2-DBDE165C7E47}"/>
              </a:ext>
            </a:extLst>
          </p:cNvPr>
          <p:cNvPicPr>
            <a:picLocks noChangeAspect="1"/>
          </p:cNvPicPr>
          <p:nvPr/>
        </p:nvPicPr>
        <p:blipFill rotWithShape="1">
          <a:blip r:embed="rId2"/>
          <a:srcRect l="42285" t="50404" r="3898" b="24646"/>
          <a:stretch/>
        </p:blipFill>
        <p:spPr>
          <a:xfrm>
            <a:off x="4363768" y="783427"/>
            <a:ext cx="6088742" cy="2221239"/>
          </a:xfrm>
          <a:prstGeom prst="rect">
            <a:avLst/>
          </a:prstGeom>
        </p:spPr>
      </p:pic>
      <p:sp>
        <p:nvSpPr>
          <p:cNvPr id="6" name="TextBox 5">
            <a:extLst>
              <a:ext uri="{FF2B5EF4-FFF2-40B4-BE49-F238E27FC236}">
                <a16:creationId xmlns:a16="http://schemas.microsoft.com/office/drawing/2014/main" id="{7F2B0FEE-0D9C-D946-B16A-23081D4578AA}"/>
              </a:ext>
            </a:extLst>
          </p:cNvPr>
          <p:cNvSpPr txBox="1"/>
          <p:nvPr/>
        </p:nvSpPr>
        <p:spPr>
          <a:xfrm>
            <a:off x="4856307" y="69273"/>
            <a:ext cx="5458764" cy="830997"/>
          </a:xfrm>
          <a:prstGeom prst="rect">
            <a:avLst/>
          </a:prstGeom>
          <a:noFill/>
        </p:spPr>
        <p:txBody>
          <a:bodyPr wrap="square" rtlCol="0">
            <a:spAutoFit/>
          </a:bodyPr>
          <a:lstStyle/>
          <a:p>
            <a:pPr algn="ctr"/>
            <a:r>
              <a:rPr lang="en-US" sz="2400" dirty="0">
                <a:latin typeface="Georgia" panose="02040502050405020303" pitchFamily="18" charset="0"/>
              </a:rPr>
              <a:t>Stimulating electrodes in Layer I</a:t>
            </a:r>
          </a:p>
          <a:p>
            <a:pPr algn="ctr"/>
            <a:r>
              <a:rPr lang="en-US" sz="2400" dirty="0">
                <a:latin typeface="Georgia" panose="02040502050405020303" pitchFamily="18" charset="0"/>
              </a:rPr>
              <a:t>Recording EPSCs in Layer V neurons</a:t>
            </a:r>
          </a:p>
        </p:txBody>
      </p:sp>
      <p:sp>
        <p:nvSpPr>
          <p:cNvPr id="13" name="TextBox 12">
            <a:extLst>
              <a:ext uri="{FF2B5EF4-FFF2-40B4-BE49-F238E27FC236}">
                <a16:creationId xmlns:a16="http://schemas.microsoft.com/office/drawing/2014/main" id="{C4D574E1-8716-A24C-B41A-CCCC16E5379D}"/>
              </a:ext>
            </a:extLst>
          </p:cNvPr>
          <p:cNvSpPr txBox="1"/>
          <p:nvPr/>
        </p:nvSpPr>
        <p:spPr>
          <a:xfrm>
            <a:off x="3560544" y="5488816"/>
            <a:ext cx="5583455" cy="646331"/>
          </a:xfrm>
          <a:prstGeom prst="rect">
            <a:avLst/>
          </a:prstGeom>
          <a:noFill/>
        </p:spPr>
        <p:txBody>
          <a:bodyPr wrap="square" rtlCol="0">
            <a:spAutoFit/>
          </a:bodyPr>
          <a:lstStyle/>
          <a:p>
            <a:pPr algn="ctr"/>
            <a:r>
              <a:rPr lang="en-US" b="1" dirty="0">
                <a:latin typeface="Georgia" panose="02040502050405020303" pitchFamily="18" charset="0"/>
              </a:rPr>
              <a:t>Only selective restoration of 5-HT</a:t>
            </a:r>
            <a:r>
              <a:rPr lang="en-US" b="1" baseline="-25000" dirty="0">
                <a:latin typeface="Georgia" panose="02040502050405020303" pitchFamily="18" charset="0"/>
              </a:rPr>
              <a:t>2A</a:t>
            </a:r>
            <a:r>
              <a:rPr lang="en-US" b="1" dirty="0">
                <a:latin typeface="Georgia" panose="02040502050405020303" pitchFamily="18" charset="0"/>
              </a:rPr>
              <a:t> in the MD thalamus restores DOI evoked NMDA EPSC</a:t>
            </a:r>
          </a:p>
        </p:txBody>
      </p:sp>
    </p:spTree>
    <p:extLst>
      <p:ext uri="{BB962C8B-B14F-4D97-AF65-F5344CB8AC3E}">
        <p14:creationId xmlns:p14="http://schemas.microsoft.com/office/powerpoint/2010/main" val="139710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00000">
              <a:srgbClr val="00B0F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799FD87-64D2-C045-B536-91AE44C92EBE}"/>
              </a:ext>
            </a:extLst>
          </p:cNvPr>
          <p:cNvSpPr txBox="1"/>
          <p:nvPr/>
        </p:nvSpPr>
        <p:spPr>
          <a:xfrm>
            <a:off x="261256" y="309803"/>
            <a:ext cx="11930743" cy="4462760"/>
          </a:xfrm>
          <a:prstGeom prst="rect">
            <a:avLst/>
          </a:prstGeom>
          <a:noFill/>
        </p:spPr>
        <p:txBody>
          <a:bodyPr wrap="square" rtlCol="0">
            <a:spAutoFit/>
          </a:bodyPr>
          <a:lstStyle/>
          <a:p>
            <a:r>
              <a:rPr lang="en-US" sz="2400" dirty="0">
                <a:latin typeface="Georgia" panose="02040502050405020303" pitchFamily="18" charset="0"/>
              </a:rPr>
              <a:t>PKC and calcium-dependent signaling elicited by presynaptic 5-HT2A receptor activation trigger early phase of NMDA potentiation</a:t>
            </a:r>
          </a:p>
          <a:p>
            <a:endParaRPr lang="en-US" sz="2400" dirty="0">
              <a:latin typeface="Georgia" panose="02040502050405020303" pitchFamily="18" charset="0"/>
            </a:endParaRPr>
          </a:p>
          <a:p>
            <a:r>
              <a:rPr lang="en-US" sz="2400" dirty="0">
                <a:latin typeface="Georgia" panose="02040502050405020303" pitchFamily="18" charset="0"/>
              </a:rPr>
              <a:t>						Maintenance might involve PKC and calcium-						dependent signaling induced by postsynaptic 5-						5-HT</a:t>
            </a:r>
            <a:r>
              <a:rPr lang="en-US" sz="2400" baseline="-25000" dirty="0">
                <a:latin typeface="Georgia" panose="02040502050405020303" pitchFamily="18" charset="0"/>
              </a:rPr>
              <a:t>2A</a:t>
            </a:r>
            <a:endParaRPr lang="en-US" sz="2400" dirty="0">
              <a:latin typeface="Georgia" panose="02040502050405020303" pitchFamily="18" charset="0"/>
            </a:endParaRPr>
          </a:p>
          <a:p>
            <a:r>
              <a:rPr lang="en-US" sz="2400" dirty="0">
                <a:latin typeface="Georgia" panose="02040502050405020303" pitchFamily="18" charset="0"/>
              </a:rPr>
              <a:t>					</a:t>
            </a:r>
          </a:p>
          <a:p>
            <a:r>
              <a:rPr lang="en-US" sz="2400" dirty="0">
                <a:latin typeface="Georgia" panose="02040502050405020303" pitchFamily="18" charset="0"/>
              </a:rPr>
              <a:t>						PKC can potentiate GluN2B subunit containing 					NMDA function</a:t>
            </a:r>
          </a:p>
          <a:p>
            <a:r>
              <a:rPr lang="en-US" sz="2400" dirty="0">
                <a:latin typeface="Georgia" panose="02040502050405020303" pitchFamily="18" charset="0"/>
              </a:rPr>
              <a:t>						</a:t>
            </a:r>
            <a:r>
              <a:rPr lang="en-US" sz="2000" dirty="0">
                <a:latin typeface="Georgia" panose="02040502050405020303" pitchFamily="18" charset="0"/>
              </a:rPr>
              <a:t>(phosphorylation of either  Ser</a:t>
            </a:r>
            <a:r>
              <a:rPr lang="en-US" sz="2000" baseline="30000" dirty="0">
                <a:latin typeface="Georgia" panose="02040502050405020303" pitchFamily="18" charset="0"/>
              </a:rPr>
              <a:t>1303/ 1323 </a:t>
            </a:r>
            <a:r>
              <a:rPr lang="en-US" sz="2000" dirty="0">
                <a:latin typeface="Georgia" panose="02040502050405020303" pitchFamily="18" charset="0"/>
              </a:rPr>
              <a:t>each 									potentiates NDMA currents)</a:t>
            </a:r>
          </a:p>
          <a:p>
            <a:endParaRPr lang="en-US" sz="2400" dirty="0">
              <a:latin typeface="Georgia" panose="02040502050405020303" pitchFamily="18" charset="0"/>
            </a:endParaRPr>
          </a:p>
        </p:txBody>
      </p:sp>
      <p:pic>
        <p:nvPicPr>
          <p:cNvPr id="18433" name="Picture 1" descr="page5image14330976">
            <a:extLst>
              <a:ext uri="{FF2B5EF4-FFF2-40B4-BE49-F238E27FC236}">
                <a16:creationId xmlns:a16="http://schemas.microsoft.com/office/drawing/2014/main" id="{EDC2AF8E-36D1-5543-A40D-5E916D1ABA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79" t="58568" r="23020"/>
          <a:stretch/>
        </p:blipFill>
        <p:spPr bwMode="auto">
          <a:xfrm>
            <a:off x="0" y="1630438"/>
            <a:ext cx="4848389" cy="5227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4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00000">
              <a:srgbClr val="00B0F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pic>
        <p:nvPicPr>
          <p:cNvPr id="5" name="Content Placeholder 4" descr="A close up of a piece of paper&#10;&#10;Description automatically generated">
            <a:extLst>
              <a:ext uri="{FF2B5EF4-FFF2-40B4-BE49-F238E27FC236}">
                <a16:creationId xmlns:a16="http://schemas.microsoft.com/office/drawing/2014/main" id="{81C784D3-C000-D147-B5F4-0192CECAAF4B}"/>
              </a:ext>
            </a:extLst>
          </p:cNvPr>
          <p:cNvPicPr>
            <a:picLocks noGrp="1" noChangeAspect="1"/>
          </p:cNvPicPr>
          <p:nvPr>
            <p:ph idx="1"/>
          </p:nvPr>
        </p:nvPicPr>
        <p:blipFill>
          <a:blip r:embed="rId3"/>
          <a:stretch>
            <a:fillRect/>
          </a:stretch>
        </p:blipFill>
        <p:spPr>
          <a:xfrm>
            <a:off x="709129" y="111968"/>
            <a:ext cx="9088017" cy="6671388"/>
          </a:xfrm>
        </p:spPr>
      </p:pic>
    </p:spTree>
    <p:extLst>
      <p:ext uri="{BB962C8B-B14F-4D97-AF65-F5344CB8AC3E}">
        <p14:creationId xmlns:p14="http://schemas.microsoft.com/office/powerpoint/2010/main" val="1026108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00000">
              <a:srgbClr val="00B0F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FAA50D9-6809-2B4B-AC31-C875E23C6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328" y="0"/>
            <a:ext cx="1098912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605C001-0C2B-F04A-9991-9489F8A82931}"/>
              </a:ext>
            </a:extLst>
          </p:cNvPr>
          <p:cNvSpPr txBox="1"/>
          <p:nvPr/>
        </p:nvSpPr>
        <p:spPr>
          <a:xfrm>
            <a:off x="9562229" y="6534834"/>
            <a:ext cx="2633472" cy="646331"/>
          </a:xfrm>
          <a:prstGeom prst="rect">
            <a:avLst/>
          </a:prstGeom>
          <a:noFill/>
        </p:spPr>
        <p:txBody>
          <a:bodyPr wrap="square" rtlCol="0">
            <a:spAutoFit/>
          </a:bodyPr>
          <a:lstStyle/>
          <a:p>
            <a:r>
              <a:rPr lang="en-US" dirty="0" err="1"/>
              <a:t>Bećamel</a:t>
            </a:r>
            <a:r>
              <a:rPr lang="en-US" dirty="0"/>
              <a:t> et al 2017 </a:t>
            </a:r>
          </a:p>
          <a:p>
            <a:endParaRPr lang="en-US" dirty="0"/>
          </a:p>
        </p:txBody>
      </p:sp>
    </p:spTree>
    <p:extLst>
      <p:ext uri="{BB962C8B-B14F-4D97-AF65-F5344CB8AC3E}">
        <p14:creationId xmlns:p14="http://schemas.microsoft.com/office/powerpoint/2010/main" val="3323872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100000">
              <a:srgbClr val="FF000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B1744-8A5E-714D-8E1A-E99620BC4AAE}"/>
              </a:ext>
            </a:extLst>
          </p:cNvPr>
          <p:cNvSpPr>
            <a:spLocks noGrp="1"/>
          </p:cNvSpPr>
          <p:nvPr>
            <p:ph type="title"/>
          </p:nvPr>
        </p:nvSpPr>
        <p:spPr/>
        <p:txBody>
          <a:bodyPr/>
          <a:lstStyle/>
          <a:p>
            <a:r>
              <a:rPr lang="en-US" dirty="0"/>
              <a:t>So far….</a:t>
            </a:r>
          </a:p>
        </p:txBody>
      </p:sp>
      <p:sp>
        <p:nvSpPr>
          <p:cNvPr id="3" name="Content Placeholder 2">
            <a:extLst>
              <a:ext uri="{FF2B5EF4-FFF2-40B4-BE49-F238E27FC236}">
                <a16:creationId xmlns:a16="http://schemas.microsoft.com/office/drawing/2014/main" id="{4D612A4D-6A91-5A4C-A07A-16F9FFD76C20}"/>
              </a:ext>
            </a:extLst>
          </p:cNvPr>
          <p:cNvSpPr>
            <a:spLocks noGrp="1"/>
          </p:cNvSpPr>
          <p:nvPr>
            <p:ph idx="1"/>
          </p:nvPr>
        </p:nvSpPr>
        <p:spPr/>
        <p:txBody>
          <a:bodyPr/>
          <a:lstStyle/>
          <a:p>
            <a:r>
              <a:rPr lang="en-US" dirty="0">
                <a:latin typeface="Georgia" panose="02040502050405020303" pitchFamily="18" charset="0"/>
              </a:rPr>
              <a:t>5-HT</a:t>
            </a:r>
            <a:r>
              <a:rPr lang="en-US" baseline="-25000" dirty="0">
                <a:latin typeface="Georgia" panose="02040502050405020303" pitchFamily="18" charset="0"/>
              </a:rPr>
              <a:t>2A</a:t>
            </a:r>
            <a:r>
              <a:rPr lang="en-US" dirty="0">
                <a:latin typeface="Georgia" panose="02040502050405020303" pitchFamily="18" charset="0"/>
              </a:rPr>
              <a:t>-mGlu</a:t>
            </a:r>
            <a:r>
              <a:rPr lang="en-US" baseline="-25000" dirty="0">
                <a:latin typeface="Georgia" panose="02040502050405020303" pitchFamily="18" charset="0"/>
              </a:rPr>
              <a:t>2</a:t>
            </a:r>
            <a:r>
              <a:rPr lang="en-US" dirty="0">
                <a:latin typeface="Georgia" panose="02040502050405020303" pitchFamily="18" charset="0"/>
              </a:rPr>
              <a:t> heterodimers occur </a:t>
            </a:r>
            <a:r>
              <a:rPr lang="en-US" i="1" dirty="0">
                <a:latin typeface="Georgia" panose="02040502050405020303" pitchFamily="18" charset="0"/>
              </a:rPr>
              <a:t>in vivo</a:t>
            </a:r>
            <a:r>
              <a:rPr lang="en-US" dirty="0">
                <a:latin typeface="Georgia" panose="02040502050405020303" pitchFamily="18" charset="0"/>
              </a:rPr>
              <a:t> </a:t>
            </a:r>
          </a:p>
          <a:p>
            <a:pPr lvl="1"/>
            <a:r>
              <a:rPr lang="en-US" dirty="0">
                <a:latin typeface="Georgia" panose="02040502050405020303" pitchFamily="18" charset="0"/>
              </a:rPr>
              <a:t>Post-synaptic localization on layer V projection neurons</a:t>
            </a:r>
          </a:p>
          <a:p>
            <a:pPr lvl="1"/>
            <a:r>
              <a:rPr lang="en-US" dirty="0">
                <a:latin typeface="Georgia" panose="02040502050405020303" pitchFamily="18" charset="0"/>
              </a:rPr>
              <a:t>Pre-synaptic localization on thalamocortical afferents</a:t>
            </a:r>
          </a:p>
          <a:p>
            <a:pPr lvl="1"/>
            <a:endParaRPr lang="en-US" dirty="0">
              <a:latin typeface="Georgia" panose="02040502050405020303" pitchFamily="18" charset="0"/>
            </a:endParaRPr>
          </a:p>
          <a:p>
            <a:r>
              <a:rPr lang="en-US" dirty="0">
                <a:latin typeface="Georgia" panose="02040502050405020303" pitchFamily="18" charset="0"/>
              </a:rPr>
              <a:t>Possible targets of serotonergic psychedelics </a:t>
            </a:r>
            <a:r>
              <a:rPr lang="en-US" sz="1600" dirty="0">
                <a:latin typeface="Georgia" panose="02040502050405020303" pitchFamily="18" charset="0"/>
              </a:rPr>
              <a:t>(Martin &amp; Nichols 2016)</a:t>
            </a:r>
          </a:p>
          <a:p>
            <a:pPr lvl="1"/>
            <a:endParaRPr lang="en-US" sz="1200" dirty="0">
              <a:latin typeface="Georgia" panose="02040502050405020303" pitchFamily="18" charset="0"/>
            </a:endParaRPr>
          </a:p>
          <a:p>
            <a:pPr>
              <a:tabLst>
                <a:tab pos="4049713" algn="l"/>
              </a:tabLst>
            </a:pPr>
            <a:r>
              <a:rPr lang="en-US" sz="2400" dirty="0">
                <a:latin typeface="Georgia" panose="02040502050405020303" pitchFamily="18" charset="0"/>
              </a:rPr>
              <a:t>Implications for therapeutic effects of psychedelics??</a:t>
            </a:r>
          </a:p>
          <a:p>
            <a:r>
              <a:rPr lang="en-US" dirty="0">
                <a:latin typeface="Georgia" panose="02040502050405020303" pitchFamily="18" charset="0"/>
              </a:rPr>
              <a:t>Implications in schizophrenia </a:t>
            </a:r>
          </a:p>
          <a:p>
            <a:pPr lvl="1"/>
            <a:r>
              <a:rPr lang="en-US" dirty="0">
                <a:latin typeface="Georgia" panose="02040502050405020303" pitchFamily="18" charset="0"/>
              </a:rPr>
              <a:t>“Balance”  of  signals may predispose to psychotic states + hallucinations</a:t>
            </a:r>
          </a:p>
        </p:txBody>
      </p:sp>
    </p:spTree>
    <p:extLst>
      <p:ext uri="{BB962C8B-B14F-4D97-AF65-F5344CB8AC3E}">
        <p14:creationId xmlns:p14="http://schemas.microsoft.com/office/powerpoint/2010/main" val="261608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BED5F0-4834-F644-840E-FE5003A351FA}"/>
              </a:ext>
            </a:extLst>
          </p:cNvPr>
          <p:cNvSpPr>
            <a:spLocks noGrp="1"/>
          </p:cNvSpPr>
          <p:nvPr>
            <p:ph idx="1"/>
          </p:nvPr>
        </p:nvSpPr>
        <p:spPr>
          <a:xfrm>
            <a:off x="261597" y="1357579"/>
            <a:ext cx="7729728" cy="4820790"/>
          </a:xfrm>
        </p:spPr>
        <p:txBody>
          <a:bodyPr>
            <a:normAutofit/>
          </a:bodyPr>
          <a:lstStyle/>
          <a:p>
            <a:pPr marL="0" indent="0">
              <a:buNone/>
            </a:pPr>
            <a:endParaRPr lang="en-US" dirty="0">
              <a:solidFill>
                <a:schemeClr val="bg1"/>
              </a:solidFill>
              <a:latin typeface="Charter Roman" panose="02040503050506020203" pitchFamily="18" charset="0"/>
            </a:endParaRPr>
          </a:p>
          <a:p>
            <a:pPr>
              <a:buClr>
                <a:schemeClr val="bg1"/>
              </a:buClr>
            </a:pPr>
            <a:r>
              <a:rPr lang="en-US" sz="3200" dirty="0">
                <a:solidFill>
                  <a:schemeClr val="bg1"/>
                </a:solidFill>
                <a:latin typeface="Charter Roman" panose="02040503050506020203" pitchFamily="18" charset="0"/>
              </a:rPr>
              <a:t>Adaptive</a:t>
            </a:r>
          </a:p>
          <a:p>
            <a:pPr>
              <a:buClr>
                <a:schemeClr val="bg1"/>
              </a:buClr>
            </a:pPr>
            <a:r>
              <a:rPr lang="en-US" sz="3200" dirty="0">
                <a:solidFill>
                  <a:schemeClr val="bg1"/>
                </a:solidFill>
                <a:latin typeface="Charter Roman" panose="02040503050506020203" pitchFamily="18" charset="0"/>
              </a:rPr>
              <a:t>HPA axis activation &amp; stress hormones</a:t>
            </a:r>
          </a:p>
          <a:p>
            <a:pPr>
              <a:buClr>
                <a:schemeClr val="bg1"/>
              </a:buClr>
            </a:pPr>
            <a:endParaRPr lang="en-US" sz="3200" dirty="0">
              <a:solidFill>
                <a:schemeClr val="bg1"/>
              </a:solidFill>
              <a:latin typeface="Charter Roman" panose="02040503050506020203" pitchFamily="18" charset="0"/>
            </a:endParaRPr>
          </a:p>
          <a:p>
            <a:pPr>
              <a:buClr>
                <a:schemeClr val="bg1"/>
              </a:buClr>
            </a:pPr>
            <a:r>
              <a:rPr lang="en-US" sz="3200" dirty="0">
                <a:solidFill>
                  <a:schemeClr val="bg1"/>
                </a:solidFill>
                <a:latin typeface="Charter Roman" panose="02040503050506020203" pitchFamily="18" charset="0"/>
              </a:rPr>
              <a:t>Chronic stress </a:t>
            </a:r>
            <a:r>
              <a:rPr lang="en-US" sz="3200" dirty="0">
                <a:solidFill>
                  <a:schemeClr val="bg1"/>
                </a:solidFill>
                <a:latin typeface="Charter Roman" panose="02040503050506020203" pitchFamily="18" charset="0"/>
                <a:sym typeface="Wingdings" pitchFamily="2" charset="2"/>
              </a:rPr>
              <a:t> Depression</a:t>
            </a:r>
          </a:p>
          <a:p>
            <a:pPr lvl="1">
              <a:buClr>
                <a:schemeClr val="bg1"/>
              </a:buClr>
            </a:pPr>
            <a:r>
              <a:rPr lang="en-US" sz="2800" dirty="0">
                <a:solidFill>
                  <a:schemeClr val="bg1"/>
                </a:solidFill>
                <a:latin typeface="Charter Roman" panose="02040503050506020203" pitchFamily="18" charset="0"/>
                <a:sym typeface="Wingdings" pitchFamily="2" charset="2"/>
              </a:rPr>
              <a:t>Symptoms – Anhedonia, Despair, Suicide</a:t>
            </a:r>
          </a:p>
          <a:p>
            <a:pPr lvl="1">
              <a:buClr>
                <a:schemeClr val="bg1"/>
              </a:buClr>
            </a:pPr>
            <a:r>
              <a:rPr lang="en-US" sz="2800" dirty="0">
                <a:solidFill>
                  <a:schemeClr val="bg1"/>
                </a:solidFill>
                <a:latin typeface="Charter Roman" panose="02040503050506020203" pitchFamily="18" charset="0"/>
                <a:sym typeface="Wingdings" pitchFamily="2" charset="2"/>
              </a:rPr>
              <a:t>Inadequate Treatments – 1 in 3 find relief</a:t>
            </a:r>
          </a:p>
          <a:p>
            <a:pPr marL="228600" lvl="1" indent="0">
              <a:buNone/>
            </a:pPr>
            <a:r>
              <a:rPr lang="en-US" sz="2400" dirty="0">
                <a:latin typeface="Charter Roman" panose="02040503050506020203" pitchFamily="18" charset="0"/>
                <a:sym typeface="Wingdings" pitchFamily="2" charset="2"/>
              </a:rPr>
              <a:t>				  </a:t>
            </a:r>
          </a:p>
        </p:txBody>
      </p:sp>
      <p:pic>
        <p:nvPicPr>
          <p:cNvPr id="1026" name="Picture 2" descr="Image result for hpa ax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6013" y="52384"/>
            <a:ext cx="3937600" cy="680561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4386099" y="2444671"/>
            <a:ext cx="3067124" cy="560438"/>
          </a:xfrm>
          <a:prstGeom prst="ellipse">
            <a:avLst/>
          </a:prstGeom>
          <a:noFill/>
          <a:ln w="47625">
            <a:solidFill>
              <a:srgbClr val="FF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264363" y="2164452"/>
            <a:ext cx="1445342" cy="560438"/>
          </a:xfrm>
          <a:prstGeom prst="ellipse">
            <a:avLst/>
          </a:prstGeom>
          <a:noFill/>
          <a:ln w="44450">
            <a:solidFill>
              <a:srgbClr val="FF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490248" y="4697670"/>
            <a:ext cx="727588" cy="472495"/>
          </a:xfrm>
          <a:prstGeom prst="ellipse">
            <a:avLst/>
          </a:prstGeom>
          <a:noFill/>
          <a:ln w="44450">
            <a:solidFill>
              <a:srgbClr val="FF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0913519" y="5779347"/>
            <a:ext cx="1416360" cy="399022"/>
          </a:xfrm>
          <a:prstGeom prst="ellipse">
            <a:avLst/>
          </a:prstGeom>
          <a:noFill/>
          <a:ln w="44450">
            <a:solidFill>
              <a:srgbClr val="FF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a:cxnSpLocks/>
            <a:stCxn id="4" idx="6"/>
            <a:endCxn id="6" idx="2"/>
          </p:cNvCxnSpPr>
          <p:nvPr/>
        </p:nvCxnSpPr>
        <p:spPr>
          <a:xfrm flipV="1">
            <a:off x="7453223" y="2444671"/>
            <a:ext cx="2811140" cy="280219"/>
          </a:xfrm>
          <a:prstGeom prst="straightConnector1">
            <a:avLst/>
          </a:prstGeom>
          <a:ln w="47625">
            <a:solidFill>
              <a:srgbClr val="FF73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a:stCxn id="4" idx="6"/>
            <a:endCxn id="7" idx="2"/>
          </p:cNvCxnSpPr>
          <p:nvPr/>
        </p:nvCxnSpPr>
        <p:spPr>
          <a:xfrm>
            <a:off x="7453223" y="2724890"/>
            <a:ext cx="1037025" cy="2209028"/>
          </a:xfrm>
          <a:prstGeom prst="straightConnector1">
            <a:avLst/>
          </a:prstGeom>
          <a:ln w="47625">
            <a:solidFill>
              <a:srgbClr val="FF73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4" idx="6"/>
            <a:endCxn id="8" idx="2"/>
          </p:cNvCxnSpPr>
          <p:nvPr/>
        </p:nvCxnSpPr>
        <p:spPr>
          <a:xfrm>
            <a:off x="7453223" y="2724890"/>
            <a:ext cx="3460296" cy="3253968"/>
          </a:xfrm>
          <a:prstGeom prst="straightConnector1">
            <a:avLst/>
          </a:prstGeom>
          <a:ln w="47625">
            <a:solidFill>
              <a:srgbClr val="FF7300"/>
            </a:solidFill>
            <a:tailEnd type="triangle"/>
          </a:ln>
        </p:spPr>
        <p:style>
          <a:lnRef idx="1">
            <a:schemeClr val="accent1"/>
          </a:lnRef>
          <a:fillRef idx="0">
            <a:schemeClr val="accent1"/>
          </a:fillRef>
          <a:effectRef idx="0">
            <a:schemeClr val="accent1"/>
          </a:effectRef>
          <a:fontRef idx="minor">
            <a:schemeClr val="tx1"/>
          </a:fontRef>
        </p:style>
      </p:cxnSp>
      <p:sp>
        <p:nvSpPr>
          <p:cNvPr id="1028" name="TextBox 1027"/>
          <p:cNvSpPr txBox="1"/>
          <p:nvPr/>
        </p:nvSpPr>
        <p:spPr>
          <a:xfrm rot="21313157">
            <a:off x="352786" y="3039734"/>
            <a:ext cx="1473905" cy="584775"/>
          </a:xfrm>
          <a:prstGeom prst="rect">
            <a:avLst/>
          </a:prstGeom>
          <a:noFill/>
        </p:spPr>
        <p:txBody>
          <a:bodyPr wrap="square" rtlCol="0">
            <a:spAutoFit/>
          </a:bodyPr>
          <a:lstStyle/>
          <a:p>
            <a:r>
              <a:rPr lang="en-US" sz="3200" b="1" dirty="0">
                <a:solidFill>
                  <a:schemeClr val="accent3">
                    <a:lumMod val="60000"/>
                    <a:lumOff val="40000"/>
                  </a:schemeClr>
                </a:solidFill>
              </a:rPr>
              <a:t>But</a:t>
            </a:r>
            <a:r>
              <a:rPr lang="en-US" sz="2800" b="1" dirty="0">
                <a:solidFill>
                  <a:schemeClr val="accent3">
                    <a:lumMod val="60000"/>
                    <a:lumOff val="40000"/>
                  </a:schemeClr>
                </a:solidFill>
              </a:rPr>
              <a:t>…</a:t>
            </a:r>
          </a:p>
        </p:txBody>
      </p:sp>
      <p:sp>
        <p:nvSpPr>
          <p:cNvPr id="21" name="TextBox 20">
            <a:extLst>
              <a:ext uri="{FF2B5EF4-FFF2-40B4-BE49-F238E27FC236}">
                <a16:creationId xmlns:a16="http://schemas.microsoft.com/office/drawing/2014/main" id="{ACAF8F32-C820-654B-9141-B55B889210A6}"/>
              </a:ext>
            </a:extLst>
          </p:cNvPr>
          <p:cNvSpPr txBox="1"/>
          <p:nvPr/>
        </p:nvSpPr>
        <p:spPr>
          <a:xfrm>
            <a:off x="434444" y="195348"/>
            <a:ext cx="7384034" cy="830997"/>
          </a:xfrm>
          <a:prstGeom prst="rect">
            <a:avLst/>
          </a:prstGeom>
          <a:solidFill>
            <a:schemeClr val="bg1"/>
          </a:solidFill>
          <a:ln w="50800">
            <a:solidFill>
              <a:schemeClr val="tx1">
                <a:lumMod val="75000"/>
                <a:lumOff val="25000"/>
              </a:schemeClr>
            </a:solidFill>
          </a:ln>
        </p:spPr>
        <p:txBody>
          <a:bodyPr wrap="square" rtlCol="0">
            <a:spAutoFit/>
          </a:bodyPr>
          <a:lstStyle/>
          <a:p>
            <a:pPr algn="ctr"/>
            <a:r>
              <a:rPr lang="en-US" sz="4800" dirty="0">
                <a:latin typeface="Charter Roman" panose="02040503050506020203" pitchFamily="18" charset="0"/>
              </a:rPr>
              <a:t>Stress</a:t>
            </a:r>
          </a:p>
        </p:txBody>
      </p:sp>
    </p:spTree>
    <p:extLst>
      <p:ext uri="{BB962C8B-B14F-4D97-AF65-F5344CB8AC3E}">
        <p14:creationId xmlns:p14="http://schemas.microsoft.com/office/powerpoint/2010/main" val="5078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randombar(horizont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028"/>
                                        </p:tgtEl>
                                        <p:attrNameLst>
                                          <p:attrName>style.visibility</p:attrName>
                                        </p:attrNameLst>
                                      </p:cBhvr>
                                      <p:to>
                                        <p:strVal val="visible"/>
                                      </p:to>
                                    </p:set>
                                    <p:animEffect transition="in" filter="randombar(horizontal)">
                                      <p:cBhvr>
                                        <p:cTn id="48" dur="500"/>
                                        <p:tgtEl>
                                          <p:spTgt spid="1028"/>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02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100000">
              <a:srgbClr val="FFC00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pic>
        <p:nvPicPr>
          <p:cNvPr id="6146" name="Picture 2" descr="An external file that holds a picture, illustration, etc.&#10;Object name is nihms771625f1.jpg">
            <a:extLst>
              <a:ext uri="{FF2B5EF4-FFF2-40B4-BE49-F238E27FC236}">
                <a16:creationId xmlns:a16="http://schemas.microsoft.com/office/drawing/2014/main" id="{94F65240-2B56-6E47-8FC5-27BF98ACC8C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6195" y="804672"/>
            <a:ext cx="10673085" cy="52486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8C3E24A-385B-014F-B7B2-01E2548450A2}"/>
              </a:ext>
            </a:extLst>
          </p:cNvPr>
          <p:cNvSpPr txBox="1"/>
          <p:nvPr/>
        </p:nvSpPr>
        <p:spPr>
          <a:xfrm>
            <a:off x="0" y="33004"/>
            <a:ext cx="1612942" cy="369332"/>
          </a:xfrm>
          <a:prstGeom prst="rect">
            <a:avLst/>
          </a:prstGeom>
          <a:noFill/>
        </p:spPr>
        <p:txBody>
          <a:bodyPr wrap="none" rtlCol="0">
            <a:spAutoFit/>
          </a:bodyPr>
          <a:lstStyle/>
          <a:p>
            <a:r>
              <a:rPr lang="en-US" dirty="0"/>
              <a:t>(</a:t>
            </a:r>
            <a:r>
              <a:rPr lang="en-US" dirty="0" err="1"/>
              <a:t>Arnsten</a:t>
            </a:r>
            <a:r>
              <a:rPr lang="en-US" dirty="0"/>
              <a:t> 2015)</a:t>
            </a:r>
          </a:p>
        </p:txBody>
      </p:sp>
    </p:spTree>
    <p:extLst>
      <p:ext uri="{BB962C8B-B14F-4D97-AF65-F5344CB8AC3E}">
        <p14:creationId xmlns:p14="http://schemas.microsoft.com/office/powerpoint/2010/main" val="3183280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100000">
              <a:srgbClr val="FFC00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D42E6-C883-6D4F-A990-2FE07522AFA7}"/>
              </a:ext>
            </a:extLst>
          </p:cNvPr>
          <p:cNvSpPr>
            <a:spLocks noGrp="1"/>
          </p:cNvSpPr>
          <p:nvPr>
            <p:ph type="title"/>
          </p:nvPr>
        </p:nvSpPr>
        <p:spPr>
          <a:xfrm>
            <a:off x="247650" y="-78655"/>
            <a:ext cx="10515600" cy="1325563"/>
          </a:xfrm>
        </p:spPr>
        <p:txBody>
          <a:bodyPr/>
          <a:lstStyle/>
          <a:p>
            <a:r>
              <a:rPr lang="en-US" dirty="0">
                <a:latin typeface="+mn-lt"/>
              </a:rPr>
              <a:t>mPFC is compromised in depression</a:t>
            </a:r>
            <a:r>
              <a:rPr lang="en-US" dirty="0"/>
              <a:t> </a:t>
            </a:r>
          </a:p>
        </p:txBody>
      </p:sp>
      <p:pic>
        <p:nvPicPr>
          <p:cNvPr id="4" name="Picture 1" descr="page4image5912352">
            <a:extLst>
              <a:ext uri="{FF2B5EF4-FFF2-40B4-BE49-F238E27FC236}">
                <a16:creationId xmlns:a16="http://schemas.microsoft.com/office/drawing/2014/main" id="{DEC653F7-2798-114C-9446-2FE7DC2439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37" t="9933" r="1019" b="65695"/>
          <a:stretch/>
        </p:blipFill>
        <p:spPr bwMode="auto">
          <a:xfrm>
            <a:off x="0" y="835615"/>
            <a:ext cx="8606401" cy="27467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page7image5942592">
            <a:extLst>
              <a:ext uri="{FF2B5EF4-FFF2-40B4-BE49-F238E27FC236}">
                <a16:creationId xmlns:a16="http://schemas.microsoft.com/office/drawing/2014/main" id="{0744CA28-9486-D84A-B410-FA1129F40D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00" t="9718" r="-1" b="64721"/>
          <a:stretch/>
        </p:blipFill>
        <p:spPr bwMode="auto">
          <a:xfrm>
            <a:off x="0" y="4111254"/>
            <a:ext cx="8606401" cy="27467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01A4A4E-5A9A-2544-B3C0-4B54F1B6B777}"/>
              </a:ext>
            </a:extLst>
          </p:cNvPr>
          <p:cNvSpPr txBox="1"/>
          <p:nvPr/>
        </p:nvSpPr>
        <p:spPr>
          <a:xfrm>
            <a:off x="323850" y="3593580"/>
            <a:ext cx="4416530" cy="646331"/>
          </a:xfrm>
          <a:prstGeom prst="rect">
            <a:avLst/>
          </a:prstGeom>
          <a:noFill/>
        </p:spPr>
        <p:txBody>
          <a:bodyPr wrap="none" rtlCol="0">
            <a:spAutoFit/>
          </a:bodyPr>
          <a:lstStyle/>
          <a:p>
            <a:r>
              <a:rPr lang="en-US" sz="3600" dirty="0"/>
              <a:t>Effect</a:t>
            </a:r>
            <a:r>
              <a:rPr lang="en-US" sz="3200" dirty="0"/>
              <a:t> of antidepressants</a:t>
            </a:r>
          </a:p>
        </p:txBody>
      </p:sp>
      <p:pic>
        <p:nvPicPr>
          <p:cNvPr id="5122" name="Picture 2">
            <a:extLst>
              <a:ext uri="{FF2B5EF4-FFF2-40B4-BE49-F238E27FC236}">
                <a16:creationId xmlns:a16="http://schemas.microsoft.com/office/drawing/2014/main" id="{D0B807B7-81F3-7746-9A28-626226DB5E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151"/>
          <a:stretch/>
        </p:blipFill>
        <p:spPr bwMode="auto">
          <a:xfrm>
            <a:off x="8606401" y="584126"/>
            <a:ext cx="3603608" cy="53916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12BC365-D745-9C42-9EC1-F8341AC4C214}"/>
              </a:ext>
            </a:extLst>
          </p:cNvPr>
          <p:cNvSpPr txBox="1"/>
          <p:nvPr/>
        </p:nvSpPr>
        <p:spPr>
          <a:xfrm>
            <a:off x="9075084" y="5975762"/>
            <a:ext cx="2728632" cy="369332"/>
          </a:xfrm>
          <a:prstGeom prst="rect">
            <a:avLst/>
          </a:prstGeom>
          <a:noFill/>
        </p:spPr>
        <p:txBody>
          <a:bodyPr wrap="none" rtlCol="0">
            <a:spAutoFit/>
          </a:bodyPr>
          <a:lstStyle/>
          <a:p>
            <a:pPr algn="ctr"/>
            <a:r>
              <a:rPr lang="en-US" dirty="0"/>
              <a:t>McEwen &amp; Morrison 2013</a:t>
            </a:r>
          </a:p>
        </p:txBody>
      </p:sp>
    </p:spTree>
    <p:extLst>
      <p:ext uri="{BB962C8B-B14F-4D97-AF65-F5344CB8AC3E}">
        <p14:creationId xmlns:p14="http://schemas.microsoft.com/office/powerpoint/2010/main" val="83859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1686BF-A956-414E-A6BC-9B3DCF9E01B1}"/>
              </a:ext>
            </a:extLst>
          </p:cNvPr>
          <p:cNvSpPr>
            <a:spLocks noGrp="1"/>
          </p:cNvSpPr>
          <p:nvPr>
            <p:ph type="title"/>
          </p:nvPr>
        </p:nvSpPr>
        <p:spPr>
          <a:xfrm>
            <a:off x="356324" y="433545"/>
            <a:ext cx="11521649" cy="930447"/>
          </a:xfrm>
        </p:spPr>
        <p:txBody>
          <a:bodyPr vert="horz" lIns="91440" tIns="45720" rIns="91440" bIns="45720" rtlCol="0" anchor="b">
            <a:normAutofit fontScale="90000"/>
          </a:bodyPr>
          <a:lstStyle/>
          <a:p>
            <a:pPr algn="ctr"/>
            <a:r>
              <a:rPr lang="en-US" sz="5400" dirty="0">
                <a:solidFill>
                  <a:srgbClr val="FFFFFF"/>
                </a:solidFill>
              </a:rPr>
              <a:t>Metabotropic Glutamate II Receptor (mGlu</a:t>
            </a:r>
            <a:r>
              <a:rPr lang="en-US" sz="5400" baseline="-25000" dirty="0">
                <a:solidFill>
                  <a:srgbClr val="FFFFFF"/>
                </a:solidFill>
              </a:rPr>
              <a:t>2)</a:t>
            </a:r>
            <a:endParaRPr lang="en-US" sz="5400" dirty="0">
              <a:solidFill>
                <a:srgbClr val="FFFFFF"/>
              </a:solidFill>
            </a:endParaRP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2290" name="Picture 2" descr="Image result for metabotropic glutamate 2 receptor mglur2">
            <a:extLst>
              <a:ext uri="{FF2B5EF4-FFF2-40B4-BE49-F238E27FC236}">
                <a16:creationId xmlns:a16="http://schemas.microsoft.com/office/drawing/2014/main" id="{D5FC6604-5470-4549-94D5-039CDC4A5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5890" y="2195355"/>
            <a:ext cx="5600775" cy="4662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733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100000">
              <a:srgbClr val="FFC00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024899-C25C-2B4B-81FB-D022EAF560E0}"/>
              </a:ext>
            </a:extLst>
          </p:cNvPr>
          <p:cNvPicPr/>
          <p:nvPr/>
        </p:nvPicPr>
        <p:blipFill rotWithShape="1">
          <a:blip r:embed="rId2">
            <a:extLst>
              <a:ext uri="{28A0092B-C50C-407E-A947-70E740481C1C}">
                <a14:useLocalDpi xmlns:a14="http://schemas.microsoft.com/office/drawing/2010/main" val="0"/>
              </a:ext>
            </a:extLst>
          </a:blip>
          <a:srcRect l="1250" t="4763" r="54992" b="72759"/>
          <a:stretch/>
        </p:blipFill>
        <p:spPr bwMode="auto">
          <a:xfrm>
            <a:off x="19050" y="1208564"/>
            <a:ext cx="4781550" cy="2696686"/>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4C91B9A4-CC53-2348-A35F-DEC9B55B49D6}"/>
              </a:ext>
            </a:extLst>
          </p:cNvPr>
          <p:cNvSpPr txBox="1"/>
          <p:nvPr/>
        </p:nvSpPr>
        <p:spPr>
          <a:xfrm flipH="1">
            <a:off x="1066800" y="0"/>
            <a:ext cx="10375610" cy="584775"/>
          </a:xfrm>
          <a:prstGeom prst="rect">
            <a:avLst/>
          </a:prstGeom>
          <a:noFill/>
        </p:spPr>
        <p:txBody>
          <a:bodyPr wrap="square" rtlCol="0">
            <a:spAutoFit/>
          </a:bodyPr>
          <a:lstStyle/>
          <a:p>
            <a:r>
              <a:rPr lang="en-US" sz="3200" dirty="0">
                <a:latin typeface="Georgia" panose="02040502050405020303" pitchFamily="18" charset="0"/>
              </a:rPr>
              <a:t>Dendrite + spine growth from serotonergic psychedelics </a:t>
            </a:r>
          </a:p>
        </p:txBody>
      </p:sp>
      <p:pic>
        <p:nvPicPr>
          <p:cNvPr id="7" name="Picture 2" descr="https://marlin-prod.literatumonline.com/cms/attachment/b8ea1b57-7562-4aa4-ba7d-44e715ff3844/gr2_lrg.jpg">
            <a:extLst>
              <a:ext uri="{FF2B5EF4-FFF2-40B4-BE49-F238E27FC236}">
                <a16:creationId xmlns:a16="http://schemas.microsoft.com/office/drawing/2014/main" id="{9E0920FD-5BC7-3443-97E9-650A578AC8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34" t="2207" r="68103" b="71713"/>
          <a:stretch/>
        </p:blipFill>
        <p:spPr bwMode="auto">
          <a:xfrm>
            <a:off x="4819650" y="641925"/>
            <a:ext cx="3962400" cy="43054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marlin-prod.literatumonline.com/cms/attachment/b8ea1b57-7562-4aa4-ba7d-44e715ff3844/gr2_lrg.jpg">
            <a:extLst>
              <a:ext uri="{FF2B5EF4-FFF2-40B4-BE49-F238E27FC236}">
                <a16:creationId xmlns:a16="http://schemas.microsoft.com/office/drawing/2014/main" id="{8886D3B6-E207-654E-B2D5-3653D26227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39" t="76809" r="76421" b="1004"/>
          <a:stretch/>
        </p:blipFill>
        <p:spPr bwMode="auto">
          <a:xfrm>
            <a:off x="9002598" y="584775"/>
            <a:ext cx="2709665" cy="31724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marlin-prod.literatumonline.com/cms/attachment/b8ea1b57-7562-4aa4-ba7d-44e715ff3844/gr2_lrg.jpg">
            <a:extLst>
              <a:ext uri="{FF2B5EF4-FFF2-40B4-BE49-F238E27FC236}">
                <a16:creationId xmlns:a16="http://schemas.microsoft.com/office/drawing/2014/main" id="{75F6E78B-0B6C-B94C-9588-2516FC24D5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97" t="52338" r="76403" b="26613"/>
          <a:stretch/>
        </p:blipFill>
        <p:spPr bwMode="auto">
          <a:xfrm>
            <a:off x="9006429" y="3729692"/>
            <a:ext cx="2730280" cy="303966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FA49D30-DF2E-9F40-9550-36649F39EABA}"/>
              </a:ext>
            </a:extLst>
          </p:cNvPr>
          <p:cNvSpPr txBox="1"/>
          <p:nvPr/>
        </p:nvSpPr>
        <p:spPr>
          <a:xfrm>
            <a:off x="0" y="6584695"/>
            <a:ext cx="2799164" cy="369332"/>
          </a:xfrm>
          <a:prstGeom prst="rect">
            <a:avLst/>
          </a:prstGeom>
          <a:noFill/>
        </p:spPr>
        <p:txBody>
          <a:bodyPr wrap="none" rtlCol="0">
            <a:spAutoFit/>
          </a:bodyPr>
          <a:lstStyle/>
          <a:p>
            <a:r>
              <a:rPr lang="en-US" dirty="0"/>
              <a:t>PMID: 28161375, 29898390</a:t>
            </a:r>
          </a:p>
        </p:txBody>
      </p:sp>
      <p:sp>
        <p:nvSpPr>
          <p:cNvPr id="13" name="TextBox 12">
            <a:extLst>
              <a:ext uri="{FF2B5EF4-FFF2-40B4-BE49-F238E27FC236}">
                <a16:creationId xmlns:a16="http://schemas.microsoft.com/office/drawing/2014/main" id="{DB33AF4E-54C0-EF4B-8578-EE1558A7630D}"/>
              </a:ext>
            </a:extLst>
          </p:cNvPr>
          <p:cNvSpPr txBox="1"/>
          <p:nvPr/>
        </p:nvSpPr>
        <p:spPr>
          <a:xfrm>
            <a:off x="23914" y="4564619"/>
            <a:ext cx="4795736" cy="1569660"/>
          </a:xfrm>
          <a:prstGeom prst="rect">
            <a:avLst/>
          </a:prstGeom>
          <a:noFill/>
        </p:spPr>
        <p:txBody>
          <a:bodyPr wrap="none" rtlCol="0">
            <a:spAutoFit/>
          </a:bodyPr>
          <a:lstStyle/>
          <a:p>
            <a:r>
              <a:rPr lang="en-US" sz="2400" dirty="0"/>
              <a:t>Effects blocked by pretreatment with</a:t>
            </a:r>
          </a:p>
          <a:p>
            <a:r>
              <a:rPr lang="en-US" sz="2400" dirty="0"/>
              <a:t>	1. 5-HT</a:t>
            </a:r>
            <a:r>
              <a:rPr lang="en-US" sz="2400" baseline="-25000" dirty="0"/>
              <a:t>2A </a:t>
            </a:r>
            <a:r>
              <a:rPr lang="en-US" sz="2400" dirty="0"/>
              <a:t>antagonist</a:t>
            </a:r>
          </a:p>
          <a:p>
            <a:r>
              <a:rPr lang="en-US" sz="2400" dirty="0"/>
              <a:t>	2. TrkB antagonist</a:t>
            </a:r>
          </a:p>
          <a:p>
            <a:r>
              <a:rPr lang="en-US" sz="2400" dirty="0"/>
              <a:t>	3. mTOR inhibitor</a:t>
            </a:r>
          </a:p>
        </p:txBody>
      </p:sp>
    </p:spTree>
    <p:extLst>
      <p:ext uri="{BB962C8B-B14F-4D97-AF65-F5344CB8AC3E}">
        <p14:creationId xmlns:p14="http://schemas.microsoft.com/office/powerpoint/2010/main" val="227603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100000">
              <a:srgbClr val="FFC00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70F24B-10A4-5B47-9A20-CC2F454CCBE4}"/>
              </a:ext>
            </a:extLst>
          </p:cNvPr>
          <p:cNvSpPr>
            <a:spLocks noGrp="1"/>
          </p:cNvSpPr>
          <p:nvPr>
            <p:ph idx="1"/>
          </p:nvPr>
        </p:nvSpPr>
        <p:spPr>
          <a:xfrm>
            <a:off x="7072604" y="1772816"/>
            <a:ext cx="4553339" cy="2962469"/>
          </a:xfrm>
        </p:spPr>
        <p:txBody>
          <a:bodyPr>
            <a:normAutofit lnSpcReduction="10000"/>
          </a:bodyPr>
          <a:lstStyle/>
          <a:p>
            <a:r>
              <a:rPr lang="en-US" dirty="0"/>
              <a:t>Kalirin-7 </a:t>
            </a:r>
          </a:p>
          <a:p>
            <a:pPr lvl="1"/>
            <a:r>
              <a:rPr lang="en-US" dirty="0"/>
              <a:t>Pos-synaptic protein involved in spine morphogenesis</a:t>
            </a:r>
          </a:p>
          <a:p>
            <a:pPr lvl="1"/>
            <a:endParaRPr lang="en-US" dirty="0"/>
          </a:p>
          <a:p>
            <a:r>
              <a:rPr lang="en-US" dirty="0"/>
              <a:t>DOI enhances spine growth in cultured cortical neurons via kalirin-7 pathway</a:t>
            </a:r>
          </a:p>
          <a:p>
            <a:pPr lvl="1"/>
            <a:r>
              <a:rPr lang="en-US" dirty="0"/>
              <a:t>Enhances f-actin growth</a:t>
            </a:r>
          </a:p>
        </p:txBody>
      </p:sp>
      <p:pic>
        <p:nvPicPr>
          <p:cNvPr id="4" name="Picture 2">
            <a:extLst>
              <a:ext uri="{FF2B5EF4-FFF2-40B4-BE49-F238E27FC236}">
                <a16:creationId xmlns:a16="http://schemas.microsoft.com/office/drawing/2014/main" id="{C29EFCAF-DEC2-3045-AB89-43D1B40A3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414"/>
            <a:ext cx="6926680" cy="669574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3E4477B-0010-2A46-AFFC-80CE62529213}"/>
              </a:ext>
            </a:extLst>
          </p:cNvPr>
          <p:cNvSpPr txBox="1">
            <a:spLocks/>
          </p:cNvSpPr>
          <p:nvPr/>
        </p:nvSpPr>
        <p:spPr>
          <a:xfrm>
            <a:off x="7072604" y="6153842"/>
            <a:ext cx="9960864" cy="11887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t>Dendritic spine dynamics – a key role for kalirin-7</a:t>
            </a:r>
          </a:p>
          <a:p>
            <a:r>
              <a:rPr lang="en-US" sz="1800" b="1" dirty="0"/>
              <a:t>(Jones et al. 2009)</a:t>
            </a:r>
            <a:br>
              <a:rPr lang="en-US" sz="1800" b="1" dirty="0"/>
            </a:br>
            <a:endParaRPr lang="en-US" sz="1800" dirty="0"/>
          </a:p>
        </p:txBody>
      </p:sp>
    </p:spTree>
    <p:extLst>
      <p:ext uri="{BB962C8B-B14F-4D97-AF65-F5344CB8AC3E}">
        <p14:creationId xmlns:p14="http://schemas.microsoft.com/office/powerpoint/2010/main" val="2213938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100000">
              <a:srgbClr val="FFC00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3FAFA-64A4-0C43-9E5B-EEE4A44092C7}"/>
              </a:ext>
            </a:extLst>
          </p:cNvPr>
          <p:cNvSpPr>
            <a:spLocks noGrp="1"/>
          </p:cNvSpPr>
          <p:nvPr>
            <p:ph type="title"/>
          </p:nvPr>
        </p:nvSpPr>
        <p:spPr>
          <a:xfrm>
            <a:off x="691180" y="-30830"/>
            <a:ext cx="11065329" cy="1325563"/>
          </a:xfrm>
        </p:spPr>
        <p:txBody>
          <a:bodyPr>
            <a:normAutofit fontScale="90000"/>
          </a:bodyPr>
          <a:lstStyle/>
          <a:p>
            <a:r>
              <a:rPr lang="en-US" dirty="0"/>
              <a:t>5-HT</a:t>
            </a:r>
            <a:r>
              <a:rPr lang="en-US" baseline="-25000" dirty="0"/>
              <a:t>2A</a:t>
            </a:r>
            <a:r>
              <a:rPr lang="en-US" dirty="0"/>
              <a:t> immunoreactivity in Prelimbic cortex (layer V)</a:t>
            </a:r>
            <a:br>
              <a:rPr lang="en-US" dirty="0"/>
            </a:br>
            <a:endParaRPr lang="en-US" dirty="0"/>
          </a:p>
        </p:txBody>
      </p:sp>
      <p:pic>
        <p:nvPicPr>
          <p:cNvPr id="13313" name="Picture 1" descr="page9image18583520">
            <a:extLst>
              <a:ext uri="{FF2B5EF4-FFF2-40B4-BE49-F238E27FC236}">
                <a16:creationId xmlns:a16="http://schemas.microsoft.com/office/drawing/2014/main" id="{22A0361B-AEAE-E947-A9F9-DEC56BEA3A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1905"/>
          <a:stretch/>
        </p:blipFill>
        <p:spPr bwMode="auto">
          <a:xfrm>
            <a:off x="214447" y="835013"/>
            <a:ext cx="7040310" cy="27953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37DBFFA-D294-FF40-AB91-4E09DBD882B1}"/>
              </a:ext>
            </a:extLst>
          </p:cNvPr>
          <p:cNvSpPr txBox="1"/>
          <p:nvPr/>
        </p:nvSpPr>
        <p:spPr>
          <a:xfrm>
            <a:off x="1345628" y="3567023"/>
            <a:ext cx="1106585" cy="461665"/>
          </a:xfrm>
          <a:prstGeom prst="rect">
            <a:avLst/>
          </a:prstGeom>
          <a:noFill/>
        </p:spPr>
        <p:txBody>
          <a:bodyPr wrap="none" rtlCol="0">
            <a:spAutoFit/>
          </a:bodyPr>
          <a:lstStyle/>
          <a:p>
            <a:r>
              <a:rPr lang="en-US" sz="2400" dirty="0"/>
              <a:t>Control</a:t>
            </a:r>
          </a:p>
        </p:txBody>
      </p:sp>
      <p:sp>
        <p:nvSpPr>
          <p:cNvPr id="6" name="TextBox 5">
            <a:extLst>
              <a:ext uri="{FF2B5EF4-FFF2-40B4-BE49-F238E27FC236}">
                <a16:creationId xmlns:a16="http://schemas.microsoft.com/office/drawing/2014/main" id="{12E29B83-01A3-8B45-85D9-E077EA902768}"/>
              </a:ext>
            </a:extLst>
          </p:cNvPr>
          <p:cNvSpPr txBox="1"/>
          <p:nvPr/>
        </p:nvSpPr>
        <p:spPr>
          <a:xfrm>
            <a:off x="5249727" y="3567023"/>
            <a:ext cx="654346" cy="461665"/>
          </a:xfrm>
          <a:prstGeom prst="rect">
            <a:avLst/>
          </a:prstGeom>
          <a:noFill/>
        </p:spPr>
        <p:txBody>
          <a:bodyPr wrap="none" rtlCol="0">
            <a:spAutoFit/>
          </a:bodyPr>
          <a:lstStyle/>
          <a:p>
            <a:r>
              <a:rPr lang="en-US" sz="2400" dirty="0"/>
              <a:t>DOI</a:t>
            </a:r>
          </a:p>
        </p:txBody>
      </p:sp>
      <p:pic>
        <p:nvPicPr>
          <p:cNvPr id="13314" name="Picture 2" descr="page12image20611008">
            <a:extLst>
              <a:ext uri="{FF2B5EF4-FFF2-40B4-BE49-F238E27FC236}">
                <a16:creationId xmlns:a16="http://schemas.microsoft.com/office/drawing/2014/main" id="{A283559C-1801-124F-B77C-F2DAADB5BE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931" t="54044"/>
          <a:stretch/>
        </p:blipFill>
        <p:spPr bwMode="auto">
          <a:xfrm>
            <a:off x="7771327" y="799871"/>
            <a:ext cx="4131066" cy="42019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DF26C4D-2557-F24A-880C-6527DF88B1BA}"/>
              </a:ext>
            </a:extLst>
          </p:cNvPr>
          <p:cNvSpPr/>
          <p:nvPr/>
        </p:nvSpPr>
        <p:spPr>
          <a:xfrm>
            <a:off x="8191500" y="1184609"/>
            <a:ext cx="6096000" cy="646331"/>
          </a:xfrm>
          <a:prstGeom prst="rect">
            <a:avLst/>
          </a:prstGeom>
        </p:spPr>
        <p:txBody>
          <a:bodyPr>
            <a:spAutoFit/>
          </a:bodyPr>
          <a:lstStyle/>
          <a:p>
            <a:r>
              <a:rPr lang="en-US" dirty="0">
                <a:solidFill>
                  <a:srgbClr val="2300F4"/>
                </a:solidFill>
                <a:latin typeface="Helvetica" pitchFamily="2" charset="0"/>
              </a:rPr>
              <a:t>Blue: DOI-PV(+) </a:t>
            </a:r>
            <a:endParaRPr lang="en-US" dirty="0"/>
          </a:p>
          <a:p>
            <a:r>
              <a:rPr lang="en-US" dirty="0">
                <a:solidFill>
                  <a:srgbClr val="C91619"/>
                </a:solidFill>
                <a:latin typeface="Helvetica" pitchFamily="2" charset="0"/>
              </a:rPr>
              <a:t>Red: Con-PV(+) </a:t>
            </a:r>
            <a:endParaRPr lang="en-US" dirty="0"/>
          </a:p>
        </p:txBody>
      </p:sp>
      <p:sp>
        <p:nvSpPr>
          <p:cNvPr id="9" name="TextBox 8">
            <a:extLst>
              <a:ext uri="{FF2B5EF4-FFF2-40B4-BE49-F238E27FC236}">
                <a16:creationId xmlns:a16="http://schemas.microsoft.com/office/drawing/2014/main" id="{9EB49A7A-1603-AC4E-BEAD-5B3E2048D3D7}"/>
              </a:ext>
            </a:extLst>
          </p:cNvPr>
          <p:cNvSpPr txBox="1"/>
          <p:nvPr/>
        </p:nvSpPr>
        <p:spPr>
          <a:xfrm>
            <a:off x="8498429" y="4937697"/>
            <a:ext cx="2741071" cy="461665"/>
          </a:xfrm>
          <a:prstGeom prst="rect">
            <a:avLst/>
          </a:prstGeom>
          <a:noFill/>
        </p:spPr>
        <p:txBody>
          <a:bodyPr wrap="none" rtlCol="0">
            <a:spAutoFit/>
          </a:bodyPr>
          <a:lstStyle/>
          <a:p>
            <a:r>
              <a:rPr lang="en-US" sz="2400" dirty="0"/>
              <a:t>PV interneuron </a:t>
            </a:r>
            <a:r>
              <a:rPr lang="en-US" sz="2400" i="1" dirty="0"/>
              <a:t>c-fos</a:t>
            </a:r>
            <a:endParaRPr lang="en-US" sz="2400" dirty="0"/>
          </a:p>
        </p:txBody>
      </p:sp>
      <p:sp>
        <p:nvSpPr>
          <p:cNvPr id="10" name="TextBox 9">
            <a:extLst>
              <a:ext uri="{FF2B5EF4-FFF2-40B4-BE49-F238E27FC236}">
                <a16:creationId xmlns:a16="http://schemas.microsoft.com/office/drawing/2014/main" id="{1525C214-9565-F24D-BB25-8EE281A645D1}"/>
              </a:ext>
            </a:extLst>
          </p:cNvPr>
          <p:cNvSpPr txBox="1"/>
          <p:nvPr/>
        </p:nvSpPr>
        <p:spPr>
          <a:xfrm>
            <a:off x="4193502" y="3915625"/>
            <a:ext cx="2845844" cy="461665"/>
          </a:xfrm>
          <a:prstGeom prst="rect">
            <a:avLst/>
          </a:prstGeom>
          <a:noFill/>
        </p:spPr>
        <p:txBody>
          <a:bodyPr wrap="none" rtlCol="0">
            <a:spAutoFit/>
          </a:bodyPr>
          <a:lstStyle/>
          <a:p>
            <a:r>
              <a:rPr lang="en-US" sz="2400" dirty="0"/>
              <a:t>5-HT</a:t>
            </a:r>
            <a:r>
              <a:rPr lang="en-US" sz="2400" baseline="-25000" dirty="0"/>
              <a:t>2A </a:t>
            </a:r>
            <a:r>
              <a:rPr lang="en-US" sz="2400" dirty="0"/>
              <a:t>internalization</a:t>
            </a:r>
          </a:p>
        </p:txBody>
      </p:sp>
      <p:sp>
        <p:nvSpPr>
          <p:cNvPr id="11" name="Rectangle 10">
            <a:extLst>
              <a:ext uri="{FF2B5EF4-FFF2-40B4-BE49-F238E27FC236}">
                <a16:creationId xmlns:a16="http://schemas.microsoft.com/office/drawing/2014/main" id="{3AB40215-7081-2F4A-8F03-4ED87C6B6776}"/>
              </a:ext>
            </a:extLst>
          </p:cNvPr>
          <p:cNvSpPr/>
          <p:nvPr/>
        </p:nvSpPr>
        <p:spPr>
          <a:xfrm>
            <a:off x="199785" y="4616165"/>
            <a:ext cx="8062938" cy="1938992"/>
          </a:xfrm>
          <a:prstGeom prst="rect">
            <a:avLst/>
          </a:prstGeom>
        </p:spPr>
        <p:txBody>
          <a:bodyPr wrap="square">
            <a:spAutoFit/>
          </a:bodyPr>
          <a:lstStyle/>
          <a:p>
            <a:r>
              <a:rPr lang="en-US" sz="2400" dirty="0">
                <a:latin typeface="Georgia" panose="02040502050405020303" pitchFamily="18" charset="0"/>
              </a:rPr>
              <a:t>DOI 5 mg/kg</a:t>
            </a:r>
          </a:p>
          <a:p>
            <a:pPr marL="285750" indent="-285750">
              <a:buFont typeface="Arial" panose="020B0604020202020204" pitchFamily="34" charset="0"/>
              <a:buChar char="•"/>
            </a:pPr>
            <a:r>
              <a:rPr lang="en-US" sz="2400" dirty="0">
                <a:latin typeface="Georgia" panose="02040502050405020303" pitchFamily="18" charset="0"/>
              </a:rPr>
              <a:t>~ 12% of PV interneurons in the PFC co-stain for c-Fos</a:t>
            </a:r>
          </a:p>
          <a:p>
            <a:pPr marL="582613" lvl="1" indent="-125413">
              <a:buFont typeface="Arial" panose="020B0604020202020204" pitchFamily="34" charset="0"/>
              <a:buChar char="•"/>
            </a:pPr>
            <a:r>
              <a:rPr lang="en-US" sz="2400" dirty="0">
                <a:latin typeface="Georgia" panose="02040502050405020303" pitchFamily="18" charset="0"/>
              </a:rPr>
              <a:t>Only 1.4% under control conditions </a:t>
            </a:r>
            <a:r>
              <a:rPr lang="en-US" sz="1600" dirty="0">
                <a:latin typeface="Georgia" panose="02040502050405020303" pitchFamily="18" charset="0"/>
              </a:rPr>
              <a:t>(Abi-Saab et al. 1999)</a:t>
            </a:r>
          </a:p>
          <a:p>
            <a:pPr marL="285750" indent="-285750">
              <a:buFont typeface="Arial" panose="020B0604020202020204" pitchFamily="34" charset="0"/>
              <a:buChar char="•"/>
            </a:pPr>
            <a:r>
              <a:rPr lang="en-US" sz="2400" dirty="0">
                <a:latin typeface="Georgia" panose="02040502050405020303" pitchFamily="18" charset="0"/>
              </a:rPr>
              <a:t>↑ in extracellular GABA following local PFC infusion of DOI also occurs </a:t>
            </a:r>
          </a:p>
        </p:txBody>
      </p:sp>
      <p:sp>
        <p:nvSpPr>
          <p:cNvPr id="13" name="TextBox 12">
            <a:extLst>
              <a:ext uri="{FF2B5EF4-FFF2-40B4-BE49-F238E27FC236}">
                <a16:creationId xmlns:a16="http://schemas.microsoft.com/office/drawing/2014/main" id="{01F5D4B9-17FC-9D47-BB6B-7469F3D668C2}"/>
              </a:ext>
            </a:extLst>
          </p:cNvPr>
          <p:cNvSpPr txBox="1"/>
          <p:nvPr/>
        </p:nvSpPr>
        <p:spPr>
          <a:xfrm>
            <a:off x="9468713" y="6385280"/>
            <a:ext cx="2433680" cy="369332"/>
          </a:xfrm>
          <a:prstGeom prst="rect">
            <a:avLst/>
          </a:prstGeom>
          <a:noFill/>
        </p:spPr>
        <p:txBody>
          <a:bodyPr wrap="none" rtlCol="0">
            <a:spAutoFit/>
          </a:bodyPr>
          <a:lstStyle/>
          <a:p>
            <a:r>
              <a:rPr lang="en-US" dirty="0"/>
              <a:t>(Martin &amp; Nichols 2016)</a:t>
            </a:r>
          </a:p>
        </p:txBody>
      </p:sp>
    </p:spTree>
    <p:extLst>
      <p:ext uri="{BB962C8B-B14F-4D97-AF65-F5344CB8AC3E}">
        <p14:creationId xmlns:p14="http://schemas.microsoft.com/office/powerpoint/2010/main" val="3552718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100000">
              <a:srgbClr val="FFC00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21E87CB2-B5F2-5946-8F8D-4AA06F50068F}"/>
              </a:ext>
            </a:extLst>
          </p:cNvPr>
          <p:cNvPicPr>
            <a:picLocks noGrp="1" noChangeAspect="1"/>
          </p:cNvPicPr>
          <p:nvPr>
            <p:ph idx="1"/>
          </p:nvPr>
        </p:nvPicPr>
        <p:blipFill>
          <a:blip r:embed="rId2"/>
          <a:stretch>
            <a:fillRect/>
          </a:stretch>
        </p:blipFill>
        <p:spPr>
          <a:xfrm>
            <a:off x="1560511" y="197369"/>
            <a:ext cx="9422534" cy="3303048"/>
          </a:xfrm>
        </p:spPr>
      </p:pic>
      <p:sp>
        <p:nvSpPr>
          <p:cNvPr id="4" name="TextBox 3">
            <a:extLst>
              <a:ext uri="{FF2B5EF4-FFF2-40B4-BE49-F238E27FC236}">
                <a16:creationId xmlns:a16="http://schemas.microsoft.com/office/drawing/2014/main" id="{61A4F7EC-C42C-7949-8A94-A21838845AE3}"/>
              </a:ext>
            </a:extLst>
          </p:cNvPr>
          <p:cNvSpPr txBox="1"/>
          <p:nvPr/>
        </p:nvSpPr>
        <p:spPr>
          <a:xfrm>
            <a:off x="9468713" y="6385280"/>
            <a:ext cx="2433680" cy="369332"/>
          </a:xfrm>
          <a:prstGeom prst="rect">
            <a:avLst/>
          </a:prstGeom>
          <a:noFill/>
        </p:spPr>
        <p:txBody>
          <a:bodyPr wrap="none" rtlCol="0">
            <a:spAutoFit/>
          </a:bodyPr>
          <a:lstStyle/>
          <a:p>
            <a:r>
              <a:rPr lang="en-US" dirty="0"/>
              <a:t>(Martin &amp; Nichols 2016)</a:t>
            </a:r>
          </a:p>
        </p:txBody>
      </p:sp>
      <p:sp>
        <p:nvSpPr>
          <p:cNvPr id="9" name="TextBox 8">
            <a:extLst>
              <a:ext uri="{FF2B5EF4-FFF2-40B4-BE49-F238E27FC236}">
                <a16:creationId xmlns:a16="http://schemas.microsoft.com/office/drawing/2014/main" id="{A55EFE60-2DF7-CD42-9D6B-FC12F7001C5F}"/>
              </a:ext>
            </a:extLst>
          </p:cNvPr>
          <p:cNvSpPr txBox="1"/>
          <p:nvPr/>
        </p:nvSpPr>
        <p:spPr>
          <a:xfrm>
            <a:off x="502349" y="3810067"/>
            <a:ext cx="11538857" cy="1569660"/>
          </a:xfrm>
          <a:prstGeom prst="rect">
            <a:avLst/>
          </a:prstGeom>
          <a:noFill/>
        </p:spPr>
        <p:txBody>
          <a:bodyPr wrap="square" rtlCol="0">
            <a:spAutoFit/>
          </a:bodyPr>
          <a:lstStyle/>
          <a:p>
            <a:r>
              <a:rPr lang="en-US" sz="2400" dirty="0">
                <a:latin typeface="Georgia" panose="02040502050405020303" pitchFamily="18" charset="0"/>
              </a:rPr>
              <a:t>DOI directly activated excitatory neuronal cell populations express higher levels of:</a:t>
            </a:r>
          </a:p>
          <a:p>
            <a:r>
              <a:rPr lang="en-US" sz="2400" dirty="0">
                <a:latin typeface="Georgia" panose="02040502050405020303" pitchFamily="18" charset="0"/>
              </a:rPr>
              <a:t>	5-HT</a:t>
            </a:r>
            <a:r>
              <a:rPr lang="en-US" sz="2400" baseline="-25000" dirty="0">
                <a:latin typeface="Georgia" panose="02040502050405020303" pitchFamily="18" charset="0"/>
              </a:rPr>
              <a:t>2A</a:t>
            </a:r>
            <a:r>
              <a:rPr lang="en-US" sz="2400" dirty="0">
                <a:latin typeface="Georgia" panose="02040502050405020303" pitchFamily="18" charset="0"/>
              </a:rPr>
              <a:t> mRNA in mPFC</a:t>
            </a:r>
          </a:p>
          <a:p>
            <a:r>
              <a:rPr lang="en-US" sz="2400" dirty="0">
                <a:latin typeface="Georgia" panose="02040502050405020303" pitchFamily="18" charset="0"/>
              </a:rPr>
              <a:t>	5-HT</a:t>
            </a:r>
            <a:r>
              <a:rPr lang="en-US" sz="2400" baseline="-25000" dirty="0">
                <a:latin typeface="Georgia" panose="02040502050405020303" pitchFamily="18" charset="0"/>
              </a:rPr>
              <a:t>2A</a:t>
            </a:r>
            <a:r>
              <a:rPr lang="en-US" sz="2400" dirty="0">
                <a:latin typeface="Georgia" panose="02040502050405020303" pitchFamily="18" charset="0"/>
              </a:rPr>
              <a:t> and mGlu</a:t>
            </a:r>
            <a:r>
              <a:rPr lang="en-US" sz="2400" baseline="-25000" dirty="0">
                <a:latin typeface="Georgia" panose="02040502050405020303" pitchFamily="18" charset="0"/>
              </a:rPr>
              <a:t>2</a:t>
            </a:r>
            <a:r>
              <a:rPr lang="en-US" sz="2400" dirty="0">
                <a:latin typeface="Georgia" panose="02040502050405020303" pitchFamily="18" charset="0"/>
              </a:rPr>
              <a:t> in SSC </a:t>
            </a:r>
          </a:p>
          <a:p>
            <a:endParaRPr lang="en-US" sz="2400" dirty="0">
              <a:latin typeface="Georgia" panose="02040502050405020303" pitchFamily="18" charset="0"/>
            </a:endParaRPr>
          </a:p>
        </p:txBody>
      </p:sp>
    </p:spTree>
    <p:extLst>
      <p:ext uri="{BB962C8B-B14F-4D97-AF65-F5344CB8AC3E}">
        <p14:creationId xmlns:p14="http://schemas.microsoft.com/office/powerpoint/2010/main" val="2320824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100000">
              <a:srgbClr val="FFC00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pic>
        <p:nvPicPr>
          <p:cNvPr id="16386" name="Picture 2" descr="Fig. 1">
            <a:extLst>
              <a:ext uri="{FF2B5EF4-FFF2-40B4-BE49-F238E27FC236}">
                <a16:creationId xmlns:a16="http://schemas.microsoft.com/office/drawing/2014/main" id="{2276C3BE-675F-AD4B-8AB6-EBDB8238DA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 t="-133" r="131" b="51721"/>
          <a:stretch/>
        </p:blipFill>
        <p:spPr bwMode="auto">
          <a:xfrm>
            <a:off x="1123950" y="0"/>
            <a:ext cx="9944100" cy="45802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E31A0F9-51BD-9B4E-8FB4-087F5A791917}"/>
              </a:ext>
            </a:extLst>
          </p:cNvPr>
          <p:cNvSpPr txBox="1"/>
          <p:nvPr/>
        </p:nvSpPr>
        <p:spPr>
          <a:xfrm>
            <a:off x="212271" y="4789774"/>
            <a:ext cx="11979729" cy="1200329"/>
          </a:xfrm>
          <a:prstGeom prst="rect">
            <a:avLst/>
          </a:prstGeom>
          <a:noFill/>
        </p:spPr>
        <p:txBody>
          <a:bodyPr wrap="square" rtlCol="0">
            <a:spAutoFit/>
          </a:bodyPr>
          <a:lstStyle/>
          <a:p>
            <a:pPr algn="ctr"/>
            <a:r>
              <a:rPr lang="en-US" sz="2400" b="1" dirty="0" err="1">
                <a:latin typeface="Georgia" panose="02040502050405020303" pitchFamily="18" charset="0"/>
              </a:rPr>
              <a:t>CaMello</a:t>
            </a:r>
            <a:r>
              <a:rPr lang="en-US" sz="2400" b="1" dirty="0">
                <a:latin typeface="Georgia" panose="02040502050405020303" pitchFamily="18" charset="0"/>
              </a:rPr>
              <a:t>-XR</a:t>
            </a:r>
            <a:r>
              <a:rPr lang="en-US" sz="2400" dirty="0">
                <a:latin typeface="Georgia" panose="02040502050405020303" pitchFamily="18" charset="0"/>
              </a:rPr>
              <a:t> and </a:t>
            </a:r>
            <a:r>
              <a:rPr lang="en-US" sz="2400" u="sng" dirty="0" err="1">
                <a:latin typeface="Georgia" panose="02040502050405020303" pitchFamily="18" charset="0"/>
              </a:rPr>
              <a:t>mloCal</a:t>
            </a:r>
            <a:r>
              <a:rPr lang="en-US" sz="2400" u="sng" dirty="0">
                <a:latin typeface="Georgia" panose="02040502050405020303" pitchFamily="18" charset="0"/>
              </a:rPr>
              <a:t>-XR </a:t>
            </a:r>
            <a:r>
              <a:rPr lang="en-US" sz="2400" b="1" dirty="0" err="1">
                <a:latin typeface="Georgia" panose="02040502050405020303" pitchFamily="18" charset="0"/>
              </a:rPr>
              <a:t>optogenetically</a:t>
            </a:r>
            <a:r>
              <a:rPr lang="en-US" sz="2400" b="1" dirty="0">
                <a:latin typeface="Georgia" panose="02040502050405020303" pitchFamily="18" charset="0"/>
              </a:rPr>
              <a:t> control </a:t>
            </a:r>
            <a:r>
              <a:rPr lang="en-US" sz="2400" dirty="0">
                <a:latin typeface="Georgia" panose="02040502050405020303" pitchFamily="18" charset="0"/>
              </a:rPr>
              <a:t>and </a:t>
            </a:r>
            <a:r>
              <a:rPr lang="en-US" sz="2400" u="sng" dirty="0">
                <a:latin typeface="Georgia" panose="02040502050405020303" pitchFamily="18" charset="0"/>
              </a:rPr>
              <a:t>monitor</a:t>
            </a:r>
            <a:r>
              <a:rPr lang="en-US" sz="2400" dirty="0">
                <a:latin typeface="Georgia" panose="02040502050405020303" pitchFamily="18" charset="0"/>
              </a:rPr>
              <a:t> the intracellular Ca</a:t>
            </a:r>
            <a:r>
              <a:rPr lang="en-US" sz="2400" baseline="30000" dirty="0">
                <a:latin typeface="Georgia" panose="02040502050405020303" pitchFamily="18" charset="0"/>
              </a:rPr>
              <a:t>2+</a:t>
            </a:r>
            <a:r>
              <a:rPr lang="en-US" sz="2400" dirty="0">
                <a:latin typeface="Georgia" panose="02040502050405020303" pitchFamily="18" charset="0"/>
              </a:rPr>
              <a:t> changes directly in the GPCR microdomain and relate the Ca</a:t>
            </a:r>
            <a:r>
              <a:rPr lang="en-US" sz="2400" baseline="30000" dirty="0">
                <a:latin typeface="Georgia" panose="02040502050405020303" pitchFamily="18" charset="0"/>
              </a:rPr>
              <a:t>2+</a:t>
            </a:r>
            <a:r>
              <a:rPr lang="en-US" sz="2400" dirty="0">
                <a:latin typeface="Georgia" panose="02040502050405020303" pitchFamily="18" charset="0"/>
              </a:rPr>
              <a:t> signal to the trafficking of the GPCR</a:t>
            </a:r>
          </a:p>
        </p:txBody>
      </p:sp>
      <p:sp>
        <p:nvSpPr>
          <p:cNvPr id="9" name="TextBox 8">
            <a:extLst>
              <a:ext uri="{FF2B5EF4-FFF2-40B4-BE49-F238E27FC236}">
                <a16:creationId xmlns:a16="http://schemas.microsoft.com/office/drawing/2014/main" id="{6C7EED4D-9EA3-654E-B522-664B6A6E047B}"/>
              </a:ext>
            </a:extLst>
          </p:cNvPr>
          <p:cNvSpPr txBox="1"/>
          <p:nvPr/>
        </p:nvSpPr>
        <p:spPr>
          <a:xfrm>
            <a:off x="212271" y="4580218"/>
            <a:ext cx="11349517" cy="2308324"/>
          </a:xfrm>
          <a:prstGeom prst="rect">
            <a:avLst/>
          </a:prstGeom>
          <a:noFill/>
        </p:spPr>
        <p:txBody>
          <a:bodyPr wrap="none" rtlCol="0">
            <a:spAutoFit/>
          </a:bodyPr>
          <a:lstStyle/>
          <a:p>
            <a:r>
              <a:rPr lang="en-US" dirty="0" err="1"/>
              <a:t>mloCal</a:t>
            </a:r>
            <a:r>
              <a:rPr lang="en-US" dirty="0"/>
              <a:t>-XRs – passive visualization of receptor trafficking and intracellular Ca</a:t>
            </a:r>
            <a:r>
              <a:rPr lang="en-US" baseline="30000" dirty="0"/>
              <a:t>++ </a:t>
            </a:r>
            <a:r>
              <a:rPr lang="en-US" dirty="0"/>
              <a:t>signals in receptor specific microdomains</a:t>
            </a:r>
          </a:p>
          <a:p>
            <a:pPr marL="285750" indent="-285750">
              <a:buFont typeface="Arial" panose="020B0604020202020204" pitchFamily="34" charset="0"/>
              <a:buChar char="•"/>
            </a:pPr>
            <a:r>
              <a:rPr lang="en-US" dirty="0"/>
              <a:t>Membrane localized Ca</a:t>
            </a:r>
            <a:r>
              <a:rPr lang="en-US" baseline="30000" dirty="0"/>
              <a:t>++</a:t>
            </a:r>
            <a:r>
              <a:rPr lang="en-US" dirty="0"/>
              <a:t> sensing domain</a:t>
            </a:r>
          </a:p>
          <a:p>
            <a:pPr marL="285750" indent="-285750">
              <a:buFont typeface="Arial" panose="020B0604020202020204" pitchFamily="34" charset="0"/>
              <a:buChar char="•"/>
            </a:pPr>
            <a:r>
              <a:rPr lang="en-US" dirty="0"/>
              <a:t>Spectrally shifted fluorescent tag</a:t>
            </a:r>
          </a:p>
          <a:p>
            <a:pPr marL="285750" indent="-285750">
              <a:buFont typeface="Arial" panose="020B0604020202020204" pitchFamily="34" charset="0"/>
              <a:buChar char="•"/>
            </a:pPr>
            <a:r>
              <a:rPr lang="en-US" dirty="0"/>
              <a:t>Receptor trafficking signal (c-terminus)</a:t>
            </a:r>
          </a:p>
          <a:p>
            <a:pPr marL="285750" indent="-285750">
              <a:buFont typeface="Arial" panose="020B0604020202020204" pitchFamily="34" charset="0"/>
              <a:buChar char="•"/>
            </a:pPr>
            <a:endParaRPr lang="en-US" dirty="0"/>
          </a:p>
          <a:p>
            <a:r>
              <a:rPr lang="en-US" dirty="0" err="1"/>
              <a:t>CaMello</a:t>
            </a:r>
            <a:r>
              <a:rPr lang="en-US" dirty="0"/>
              <a:t>-XRs - allow for additional optogenetic control of G</a:t>
            </a:r>
            <a:r>
              <a:rPr lang="en-US" baseline="-25000" dirty="0"/>
              <a:t>q/11</a:t>
            </a:r>
            <a:r>
              <a:rPr lang="en-US" dirty="0"/>
              <a:t> signals.</a:t>
            </a:r>
          </a:p>
          <a:p>
            <a:pPr marL="285750" indent="-285750">
              <a:buFont typeface="Arial" panose="020B0604020202020204" pitchFamily="34" charset="0"/>
              <a:buChar char="•"/>
            </a:pPr>
            <a:r>
              <a:rPr lang="en-US" dirty="0"/>
              <a:t>Engineered in a comparable manner</a:t>
            </a:r>
          </a:p>
          <a:p>
            <a:pPr marL="285750" indent="-285750">
              <a:buFont typeface="Arial" panose="020B0604020202020204" pitchFamily="34" charset="0"/>
              <a:buChar char="•"/>
            </a:pPr>
            <a:r>
              <a:rPr lang="en-US" dirty="0"/>
              <a:t>Built around a light-activated GPCR as a backbone </a:t>
            </a:r>
          </a:p>
        </p:txBody>
      </p:sp>
    </p:spTree>
    <p:extLst>
      <p:ext uri="{BB962C8B-B14F-4D97-AF65-F5344CB8AC3E}">
        <p14:creationId xmlns:p14="http://schemas.microsoft.com/office/powerpoint/2010/main" val="326681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100000">
              <a:srgbClr val="FFC00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8FBB8F10-F2DC-7042-8A61-76793323ECC2}"/>
              </a:ext>
            </a:extLst>
          </p:cNvPr>
          <p:cNvPicPr>
            <a:picLocks noGrp="1" noChangeAspect="1"/>
          </p:cNvPicPr>
          <p:nvPr>
            <p:ph idx="1"/>
          </p:nvPr>
        </p:nvPicPr>
        <p:blipFill rotWithShape="1">
          <a:blip r:embed="rId3"/>
          <a:srcRect l="2762" t="2315"/>
          <a:stretch/>
        </p:blipFill>
        <p:spPr>
          <a:xfrm>
            <a:off x="20876" y="635000"/>
            <a:ext cx="8781253" cy="5723623"/>
          </a:xfrm>
        </p:spPr>
      </p:pic>
      <p:sp>
        <p:nvSpPr>
          <p:cNvPr id="8" name="TextBox 7">
            <a:extLst>
              <a:ext uri="{FF2B5EF4-FFF2-40B4-BE49-F238E27FC236}">
                <a16:creationId xmlns:a16="http://schemas.microsoft.com/office/drawing/2014/main" id="{A3E3C705-4162-AD4B-AC1B-318C7C787908}"/>
              </a:ext>
            </a:extLst>
          </p:cNvPr>
          <p:cNvSpPr txBox="1"/>
          <p:nvPr/>
        </p:nvSpPr>
        <p:spPr>
          <a:xfrm>
            <a:off x="8714821" y="2295224"/>
            <a:ext cx="3477179" cy="1938992"/>
          </a:xfrm>
          <a:prstGeom prst="rect">
            <a:avLst/>
          </a:prstGeom>
          <a:noFill/>
        </p:spPr>
        <p:txBody>
          <a:bodyPr wrap="square" rtlCol="0">
            <a:spAutoFit/>
          </a:bodyPr>
          <a:lstStyle/>
          <a:p>
            <a:pPr algn="ctr"/>
            <a:r>
              <a:rPr lang="en-US" sz="2400" dirty="0">
                <a:latin typeface="Georgia" panose="02040502050405020303" pitchFamily="18" charset="0"/>
              </a:rPr>
              <a:t>TCB-2 promotes 5-HT</a:t>
            </a:r>
            <a:r>
              <a:rPr lang="en-US" sz="2400" baseline="-25000" dirty="0">
                <a:latin typeface="Georgia" panose="02040502050405020303" pitchFamily="18" charset="0"/>
              </a:rPr>
              <a:t>2A </a:t>
            </a:r>
            <a:r>
              <a:rPr lang="en-US" sz="2400" dirty="0">
                <a:latin typeface="Georgia" panose="02040502050405020303" pitchFamily="18" charset="0"/>
              </a:rPr>
              <a:t>internalization and high colocalization with Rab7 endosomes (target for degradation)</a:t>
            </a:r>
          </a:p>
        </p:txBody>
      </p:sp>
      <p:pic>
        <p:nvPicPr>
          <p:cNvPr id="10" name="Picture 9" descr="A screenshot of a cell phone&#10;&#10;Description automatically generated">
            <a:extLst>
              <a:ext uri="{FF2B5EF4-FFF2-40B4-BE49-F238E27FC236}">
                <a16:creationId xmlns:a16="http://schemas.microsoft.com/office/drawing/2014/main" id="{9940C517-502D-5E46-8C1B-0C50FFEABD89}"/>
              </a:ext>
            </a:extLst>
          </p:cNvPr>
          <p:cNvPicPr>
            <a:picLocks noChangeAspect="1"/>
          </p:cNvPicPr>
          <p:nvPr/>
        </p:nvPicPr>
        <p:blipFill rotWithShape="1">
          <a:blip r:embed="rId4"/>
          <a:srcRect l="63934" b="61413"/>
          <a:stretch/>
        </p:blipFill>
        <p:spPr>
          <a:xfrm>
            <a:off x="9030635" y="603656"/>
            <a:ext cx="2683044" cy="2832630"/>
          </a:xfrm>
          <a:prstGeom prst="rect">
            <a:avLst/>
          </a:prstGeom>
        </p:spPr>
      </p:pic>
      <p:sp>
        <p:nvSpPr>
          <p:cNvPr id="9" name="TextBox 8">
            <a:extLst>
              <a:ext uri="{FF2B5EF4-FFF2-40B4-BE49-F238E27FC236}">
                <a16:creationId xmlns:a16="http://schemas.microsoft.com/office/drawing/2014/main" id="{C9857454-72B3-A043-8CED-796DD8BFB530}"/>
              </a:ext>
            </a:extLst>
          </p:cNvPr>
          <p:cNvSpPr txBox="1"/>
          <p:nvPr/>
        </p:nvSpPr>
        <p:spPr>
          <a:xfrm>
            <a:off x="2213831" y="10220"/>
            <a:ext cx="1745991" cy="523220"/>
          </a:xfrm>
          <a:prstGeom prst="rect">
            <a:avLst/>
          </a:prstGeom>
          <a:noFill/>
        </p:spPr>
        <p:txBody>
          <a:bodyPr wrap="none" rtlCol="0">
            <a:spAutoFit/>
          </a:bodyPr>
          <a:lstStyle/>
          <a:p>
            <a:r>
              <a:rPr lang="en-US" sz="2800" dirty="0">
                <a:latin typeface="Georgia" panose="02040502050405020303" pitchFamily="18" charset="0"/>
              </a:rPr>
              <a:t>HEK cells</a:t>
            </a:r>
          </a:p>
        </p:txBody>
      </p:sp>
      <p:sp>
        <p:nvSpPr>
          <p:cNvPr id="12" name="TextBox 11">
            <a:extLst>
              <a:ext uri="{FF2B5EF4-FFF2-40B4-BE49-F238E27FC236}">
                <a16:creationId xmlns:a16="http://schemas.microsoft.com/office/drawing/2014/main" id="{1F54D914-A06B-BF4A-BD85-37DB06CF2E27}"/>
              </a:ext>
            </a:extLst>
          </p:cNvPr>
          <p:cNvSpPr txBox="1"/>
          <p:nvPr/>
        </p:nvSpPr>
        <p:spPr>
          <a:xfrm>
            <a:off x="8802129" y="4234216"/>
            <a:ext cx="3477178" cy="2308324"/>
          </a:xfrm>
          <a:prstGeom prst="rect">
            <a:avLst/>
          </a:prstGeom>
          <a:noFill/>
        </p:spPr>
        <p:txBody>
          <a:bodyPr wrap="square" rtlCol="0">
            <a:spAutoFit/>
          </a:bodyPr>
          <a:lstStyle/>
          <a:p>
            <a:r>
              <a:rPr lang="en-US" sz="2400" dirty="0">
                <a:latin typeface="Georgia" panose="02040502050405020303" pitchFamily="18" charset="0"/>
              </a:rPr>
              <a:t>Low light stim or 5-HT application</a:t>
            </a:r>
          </a:p>
          <a:p>
            <a:r>
              <a:rPr lang="en-US" sz="2400" dirty="0">
                <a:latin typeface="Georgia" panose="02040502050405020303" pitchFamily="18" charset="0"/>
              </a:rPr>
              <a:t>	lower 	Rab7 	colocalization</a:t>
            </a:r>
          </a:p>
          <a:p>
            <a:endParaRPr lang="en-US" sz="2400" dirty="0">
              <a:latin typeface="Georgia" panose="02040502050405020303" pitchFamily="18" charset="0"/>
            </a:endParaRPr>
          </a:p>
          <a:p>
            <a:pPr algn="ctr"/>
            <a:endParaRPr lang="en-US" sz="2400" dirty="0">
              <a:latin typeface="Georgia" panose="02040502050405020303" pitchFamily="18" charset="0"/>
            </a:endParaRPr>
          </a:p>
        </p:txBody>
      </p:sp>
    </p:spTree>
    <p:extLst>
      <p:ext uri="{BB962C8B-B14F-4D97-AF65-F5344CB8AC3E}">
        <p14:creationId xmlns:p14="http://schemas.microsoft.com/office/powerpoint/2010/main" val="310584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100000">
              <a:srgbClr val="FFC00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97A2-B158-1941-B88E-AAC6CE4EA18B}"/>
              </a:ext>
            </a:extLst>
          </p:cNvPr>
          <p:cNvSpPr>
            <a:spLocks noGrp="1"/>
          </p:cNvSpPr>
          <p:nvPr>
            <p:ph type="title"/>
          </p:nvPr>
        </p:nvSpPr>
        <p:spPr>
          <a:xfrm>
            <a:off x="838200" y="-257790"/>
            <a:ext cx="10515600" cy="1325563"/>
          </a:xfrm>
        </p:spPr>
        <p:txBody>
          <a:bodyPr/>
          <a:lstStyle/>
          <a:p>
            <a:pPr algn="ctr"/>
            <a:r>
              <a:rPr lang="en-US" dirty="0">
                <a:latin typeface="Georgia" panose="02040502050405020303" pitchFamily="18" charset="0"/>
              </a:rPr>
              <a:t>5-HT</a:t>
            </a:r>
            <a:r>
              <a:rPr lang="en-US" baseline="-25000" dirty="0">
                <a:latin typeface="Georgia" panose="02040502050405020303" pitchFamily="18" charset="0"/>
              </a:rPr>
              <a:t>2A </a:t>
            </a:r>
            <a:r>
              <a:rPr lang="en-US" dirty="0">
                <a:latin typeface="Georgia" panose="02040502050405020303" pitchFamily="18" charset="0"/>
              </a:rPr>
              <a:t>is promiscuous </a:t>
            </a:r>
          </a:p>
        </p:txBody>
      </p:sp>
      <p:sp>
        <p:nvSpPr>
          <p:cNvPr id="3" name="Content Placeholder 2">
            <a:extLst>
              <a:ext uri="{FF2B5EF4-FFF2-40B4-BE49-F238E27FC236}">
                <a16:creationId xmlns:a16="http://schemas.microsoft.com/office/drawing/2014/main" id="{73C13C67-14E7-2141-8A21-23E006C97FF7}"/>
              </a:ext>
            </a:extLst>
          </p:cNvPr>
          <p:cNvSpPr>
            <a:spLocks noGrp="1"/>
          </p:cNvSpPr>
          <p:nvPr>
            <p:ph idx="1"/>
          </p:nvPr>
        </p:nvSpPr>
        <p:spPr>
          <a:xfrm>
            <a:off x="0" y="1690688"/>
            <a:ext cx="4870580" cy="4351338"/>
          </a:xfrm>
        </p:spPr>
        <p:txBody>
          <a:bodyPr/>
          <a:lstStyle/>
          <a:p>
            <a:r>
              <a:rPr lang="en-US" dirty="0"/>
              <a:t>Evidence for heterodimers with </a:t>
            </a:r>
          </a:p>
          <a:p>
            <a:pPr lvl="1"/>
            <a:r>
              <a:rPr lang="en-US" dirty="0"/>
              <a:t>5-HT</a:t>
            </a:r>
            <a:r>
              <a:rPr lang="en-US" baseline="-25000" dirty="0"/>
              <a:t>2C</a:t>
            </a:r>
            <a:endParaRPr lang="en-US" dirty="0"/>
          </a:p>
          <a:p>
            <a:pPr lvl="1"/>
            <a:r>
              <a:rPr lang="en-US" dirty="0"/>
              <a:t>Dopamine 2 receptors</a:t>
            </a:r>
          </a:p>
          <a:p>
            <a:pPr lvl="1"/>
            <a:r>
              <a:rPr lang="en-US" dirty="0"/>
              <a:t>CB1 receptors</a:t>
            </a:r>
          </a:p>
          <a:p>
            <a:pPr lvl="2"/>
            <a:r>
              <a:rPr lang="en-US" dirty="0"/>
              <a:t>Chronic THC*</a:t>
            </a:r>
          </a:p>
        </p:txBody>
      </p:sp>
      <p:pic>
        <p:nvPicPr>
          <p:cNvPr id="26626" name="Picture 2" descr="Image result for 5-HT2a heterodimers">
            <a:extLst>
              <a:ext uri="{FF2B5EF4-FFF2-40B4-BE49-F238E27FC236}">
                <a16:creationId xmlns:a16="http://schemas.microsoft.com/office/drawing/2014/main" id="{18F2095F-1C2E-2B45-8889-955B2D795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7820" y="2071879"/>
            <a:ext cx="7004180" cy="47453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9F7E55A-3643-D548-A503-970C1709A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979" y="2984698"/>
            <a:ext cx="10902821" cy="3873302"/>
          </a:xfrm>
          <a:prstGeom prst="rect">
            <a:avLst/>
          </a:prstGeom>
        </p:spPr>
      </p:pic>
    </p:spTree>
    <p:extLst>
      <p:ext uri="{BB962C8B-B14F-4D97-AF65-F5344CB8AC3E}">
        <p14:creationId xmlns:p14="http://schemas.microsoft.com/office/powerpoint/2010/main" val="209310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100000">
              <a:srgbClr val="9F71FF"/>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5A29B-379F-0942-ABD2-C1FEB1ED009E}"/>
              </a:ext>
            </a:extLst>
          </p:cNvPr>
          <p:cNvSpPr>
            <a:spLocks noGrp="1"/>
          </p:cNvSpPr>
          <p:nvPr>
            <p:ph type="title"/>
          </p:nvPr>
        </p:nvSpPr>
        <p:spPr>
          <a:xfrm>
            <a:off x="5188393" y="-130629"/>
            <a:ext cx="6575953" cy="1325563"/>
          </a:xfrm>
        </p:spPr>
        <p:txBody>
          <a:bodyPr/>
          <a:lstStyle/>
          <a:p>
            <a:pPr algn="ctr"/>
            <a:r>
              <a:rPr lang="en-US" dirty="0"/>
              <a:t>Circuit for head-twitch response?</a:t>
            </a:r>
          </a:p>
        </p:txBody>
      </p:sp>
      <p:sp>
        <p:nvSpPr>
          <p:cNvPr id="4" name="Content Placeholder 3">
            <a:extLst>
              <a:ext uri="{FF2B5EF4-FFF2-40B4-BE49-F238E27FC236}">
                <a16:creationId xmlns:a16="http://schemas.microsoft.com/office/drawing/2014/main" id="{D2522440-AE9F-1449-9F7C-24B67490CC69}"/>
              </a:ext>
            </a:extLst>
          </p:cNvPr>
          <p:cNvSpPr>
            <a:spLocks noGrp="1"/>
          </p:cNvSpPr>
          <p:nvPr>
            <p:ph idx="1"/>
          </p:nvPr>
        </p:nvSpPr>
        <p:spPr>
          <a:xfrm>
            <a:off x="5443920" y="1194934"/>
            <a:ext cx="6064899" cy="4632037"/>
          </a:xfrm>
          <a:prstGeom prst="rect">
            <a:avLst/>
          </a:prstGeom>
        </p:spPr>
        <p:txBody>
          <a:bodyPr wrap="square">
            <a:spAutoFit/>
          </a:bodyPr>
          <a:lstStyle/>
          <a:p>
            <a:r>
              <a:rPr lang="en-US" b="1" dirty="0">
                <a:latin typeface="Georgia" panose="02040502050405020303" pitchFamily="18" charset="0"/>
              </a:rPr>
              <a:t>Jankowski et al 2014</a:t>
            </a:r>
          </a:p>
          <a:p>
            <a:pPr lvl="1"/>
            <a:r>
              <a:rPr lang="en-US" dirty="0">
                <a:latin typeface="Georgia" panose="02040502050405020303" pitchFamily="18" charset="0"/>
              </a:rPr>
              <a:t>Nucleus </a:t>
            </a:r>
            <a:r>
              <a:rPr lang="en-US" dirty="0" err="1">
                <a:latin typeface="Georgia" panose="02040502050405020303" pitchFamily="18" charset="0"/>
              </a:rPr>
              <a:t>reuniens</a:t>
            </a:r>
            <a:r>
              <a:rPr lang="en-US" dirty="0">
                <a:latin typeface="Georgia" panose="02040502050405020303" pitchFamily="18" charset="0"/>
              </a:rPr>
              <a:t> neurons control head directionality </a:t>
            </a:r>
          </a:p>
          <a:p>
            <a:pPr lvl="1"/>
            <a:r>
              <a:rPr lang="en-US" dirty="0">
                <a:latin typeface="Georgia" panose="02040502050405020303" pitchFamily="18" charset="0"/>
              </a:rPr>
              <a:t>Maybe head-twitches are induced by increased nucleus </a:t>
            </a:r>
            <a:r>
              <a:rPr lang="en-US" dirty="0" err="1">
                <a:latin typeface="Georgia" panose="02040502050405020303" pitchFamily="18" charset="0"/>
              </a:rPr>
              <a:t>reuniens</a:t>
            </a:r>
            <a:r>
              <a:rPr lang="en-US" dirty="0">
                <a:latin typeface="Georgia" panose="02040502050405020303" pitchFamily="18" charset="0"/>
              </a:rPr>
              <a:t> thalamic inputs terminating on layers I and V of the mPFC, which, when activated can target the basal ganglia </a:t>
            </a:r>
          </a:p>
          <a:p>
            <a:pPr lvl="1"/>
            <a:endParaRPr lang="en-US" dirty="0">
              <a:latin typeface="Georgia" panose="02040502050405020303" pitchFamily="18" charset="0"/>
            </a:endParaRPr>
          </a:p>
          <a:p>
            <a:r>
              <a:rPr lang="en-US" dirty="0">
                <a:latin typeface="Georgia" panose="02040502050405020303" pitchFamily="18" charset="0"/>
              </a:rPr>
              <a:t>Also involved in learning fear + fear extinction</a:t>
            </a:r>
          </a:p>
          <a:p>
            <a:pPr lvl="1"/>
            <a:endParaRPr lang="en-US" dirty="0">
              <a:latin typeface="Georgia" panose="02040502050405020303" pitchFamily="18" charset="0"/>
            </a:endParaRPr>
          </a:p>
        </p:txBody>
      </p:sp>
      <p:pic>
        <p:nvPicPr>
          <p:cNvPr id="5" name="Picture 1" descr="page11image5903168">
            <a:extLst>
              <a:ext uri="{FF2B5EF4-FFF2-40B4-BE49-F238E27FC236}">
                <a16:creationId xmlns:a16="http://schemas.microsoft.com/office/drawing/2014/main" id="{A7EC793B-942D-B74C-B23A-5759380DD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63"/>
            <a:ext cx="5188394" cy="67069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DB5ACE-D67C-D243-A144-619730D0DBB8}"/>
              </a:ext>
            </a:extLst>
          </p:cNvPr>
          <p:cNvSpPr txBox="1"/>
          <p:nvPr/>
        </p:nvSpPr>
        <p:spPr>
          <a:xfrm>
            <a:off x="0" y="6555346"/>
            <a:ext cx="7987251" cy="369332"/>
          </a:xfrm>
          <a:prstGeom prst="rect">
            <a:avLst/>
          </a:prstGeom>
          <a:noFill/>
        </p:spPr>
        <p:txBody>
          <a:bodyPr wrap="none" rtlCol="0">
            <a:spAutoFit/>
          </a:bodyPr>
          <a:lstStyle/>
          <a:p>
            <a:r>
              <a:rPr lang="en-US" b="1" dirty="0"/>
              <a:t>Efferent Projections of </a:t>
            </a:r>
            <a:r>
              <a:rPr lang="en-US" b="1" dirty="0" err="1"/>
              <a:t>Reuniens</a:t>
            </a:r>
            <a:r>
              <a:rPr lang="en-US" b="1" dirty="0"/>
              <a:t> and Rhomboid Nuclei of the Thalamus in the Rat </a:t>
            </a:r>
            <a:endParaRPr lang="en-US" dirty="0"/>
          </a:p>
        </p:txBody>
      </p:sp>
    </p:spTree>
    <p:extLst>
      <p:ext uri="{BB962C8B-B14F-4D97-AF65-F5344CB8AC3E}">
        <p14:creationId xmlns:p14="http://schemas.microsoft.com/office/powerpoint/2010/main" val="2970863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100000">
              <a:srgbClr val="9F71FF"/>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56C5-7CA8-7F41-AF7E-B2115B9775D1}"/>
              </a:ext>
            </a:extLst>
          </p:cNvPr>
          <p:cNvSpPr>
            <a:spLocks noGrp="1"/>
          </p:cNvSpPr>
          <p:nvPr>
            <p:ph type="title"/>
          </p:nvPr>
        </p:nvSpPr>
        <p:spPr>
          <a:xfrm>
            <a:off x="838200" y="-180975"/>
            <a:ext cx="10515600" cy="1325563"/>
          </a:xfrm>
        </p:spPr>
        <p:txBody>
          <a:bodyPr/>
          <a:lstStyle/>
          <a:p>
            <a:pPr algn="ctr"/>
            <a:r>
              <a:rPr lang="en-US" dirty="0"/>
              <a:t>Involvement of the Claustrum</a:t>
            </a:r>
          </a:p>
        </p:txBody>
      </p:sp>
      <p:sp>
        <p:nvSpPr>
          <p:cNvPr id="3" name="Content Placeholder 2">
            <a:extLst>
              <a:ext uri="{FF2B5EF4-FFF2-40B4-BE49-F238E27FC236}">
                <a16:creationId xmlns:a16="http://schemas.microsoft.com/office/drawing/2014/main" id="{9B109E7A-22C6-C846-BDC0-D3CAE1F221E2}"/>
              </a:ext>
            </a:extLst>
          </p:cNvPr>
          <p:cNvSpPr>
            <a:spLocks noGrp="1"/>
          </p:cNvSpPr>
          <p:nvPr>
            <p:ph idx="1"/>
          </p:nvPr>
        </p:nvSpPr>
        <p:spPr>
          <a:xfrm>
            <a:off x="5696339" y="1514588"/>
            <a:ext cx="6141098" cy="3244024"/>
          </a:xfrm>
        </p:spPr>
        <p:txBody>
          <a:bodyPr>
            <a:normAutofit lnSpcReduction="10000"/>
          </a:bodyPr>
          <a:lstStyle/>
          <a:p>
            <a:r>
              <a:rPr lang="en-US" dirty="0">
                <a:latin typeface="Georgia" panose="02040502050405020303" pitchFamily="18" charset="0"/>
              </a:rPr>
              <a:t>Very high 5-HT</a:t>
            </a:r>
            <a:r>
              <a:rPr lang="en-US" baseline="-25000" dirty="0">
                <a:latin typeface="Georgia" panose="02040502050405020303" pitchFamily="18" charset="0"/>
              </a:rPr>
              <a:t>2A</a:t>
            </a:r>
            <a:r>
              <a:rPr lang="en-US" dirty="0">
                <a:latin typeface="Georgia" panose="02040502050405020303" pitchFamily="18" charset="0"/>
              </a:rPr>
              <a:t> expression</a:t>
            </a:r>
          </a:p>
          <a:p>
            <a:pPr lvl="1"/>
            <a:r>
              <a:rPr lang="en-US" sz="2000" dirty="0">
                <a:latin typeface="Georgia" panose="02040502050405020303" pitchFamily="18" charset="0"/>
              </a:rPr>
              <a:t>Neurons continually fire w/ admin of serotonergic psychedelics</a:t>
            </a:r>
          </a:p>
          <a:p>
            <a:pPr lvl="1"/>
            <a:r>
              <a:rPr lang="en-US" sz="2000" dirty="0">
                <a:latin typeface="Georgia" panose="02040502050405020303" pitchFamily="18" charset="0"/>
              </a:rPr>
              <a:t>Increase GABA in mPFC?</a:t>
            </a:r>
          </a:p>
          <a:p>
            <a:pPr lvl="1"/>
            <a:endParaRPr lang="en-US" sz="2000" dirty="0">
              <a:latin typeface="Georgia" panose="02040502050405020303" pitchFamily="18" charset="0"/>
            </a:endParaRPr>
          </a:p>
          <a:p>
            <a:pPr lvl="1"/>
            <a:endParaRPr lang="en-US" sz="2000" dirty="0">
              <a:latin typeface="Georgia" panose="02040502050405020303" pitchFamily="18" charset="0"/>
            </a:endParaRPr>
          </a:p>
          <a:p>
            <a:r>
              <a:rPr lang="en-US" dirty="0">
                <a:latin typeface="Georgia" panose="02040502050405020303" pitchFamily="18" charset="0"/>
              </a:rPr>
              <a:t>Different distribution of afferents between ACC/ Prelimbic / Infralimbic</a:t>
            </a:r>
          </a:p>
          <a:p>
            <a:endParaRPr lang="en-US" dirty="0">
              <a:latin typeface="Georgia" panose="02040502050405020303" pitchFamily="18" charset="0"/>
            </a:endParaRPr>
          </a:p>
          <a:p>
            <a:endParaRPr lang="en-US" dirty="0">
              <a:latin typeface="Georgia" panose="02040502050405020303" pitchFamily="18" charset="0"/>
            </a:endParaRPr>
          </a:p>
        </p:txBody>
      </p:sp>
      <p:pic>
        <p:nvPicPr>
          <p:cNvPr id="4" name="Picture 2" descr="An external file that holds a picture, illustration, etc.&#10;Object name is gr4.jpg">
            <a:extLst>
              <a:ext uri="{FF2B5EF4-FFF2-40B4-BE49-F238E27FC236}">
                <a16:creationId xmlns:a16="http://schemas.microsoft.com/office/drawing/2014/main" id="{E31E4BAB-8AC2-864F-9BB9-E5CF0B229D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080" t="76572"/>
          <a:stretch/>
        </p:blipFill>
        <p:spPr bwMode="auto">
          <a:xfrm>
            <a:off x="354563" y="1013688"/>
            <a:ext cx="5517502" cy="48306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n external file that holds a picture, illustration, etc.&#10;Object name is gr1.jpg">
            <a:extLst>
              <a:ext uri="{FF2B5EF4-FFF2-40B4-BE49-F238E27FC236}">
                <a16:creationId xmlns:a16="http://schemas.microsoft.com/office/drawing/2014/main" id="{69F93032-D6EC-244E-919E-FE0F73AD2E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227" r="25676" b="76138"/>
          <a:stretch/>
        </p:blipFill>
        <p:spPr bwMode="auto">
          <a:xfrm>
            <a:off x="1537278" y="876593"/>
            <a:ext cx="3152071" cy="5104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03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100000">
              <a:srgbClr val="9F71FF"/>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pic>
        <p:nvPicPr>
          <p:cNvPr id="8" name="Picture 2" descr="Image result for 5ht2a parvalbumin">
            <a:extLst>
              <a:ext uri="{FF2B5EF4-FFF2-40B4-BE49-F238E27FC236}">
                <a16:creationId xmlns:a16="http://schemas.microsoft.com/office/drawing/2014/main" id="{9A729B7C-E050-9143-B67A-EF976CF80D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2" t="54668" r="50595"/>
          <a:stretch/>
        </p:blipFill>
        <p:spPr bwMode="auto">
          <a:xfrm>
            <a:off x="0" y="1410296"/>
            <a:ext cx="6384472" cy="44690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2DB07F1-538F-AF4C-B9DC-ADAAC1AD8D18}"/>
              </a:ext>
            </a:extLst>
          </p:cNvPr>
          <p:cNvSpPr txBox="1"/>
          <p:nvPr/>
        </p:nvSpPr>
        <p:spPr>
          <a:xfrm>
            <a:off x="6384472" y="367000"/>
            <a:ext cx="6384472" cy="3277820"/>
          </a:xfrm>
          <a:prstGeom prst="rect">
            <a:avLst/>
          </a:prstGeom>
          <a:noFill/>
        </p:spPr>
        <p:txBody>
          <a:bodyPr wrap="square" rtlCol="0">
            <a:spAutoFit/>
          </a:bodyPr>
          <a:lstStyle/>
          <a:p>
            <a:r>
              <a:rPr lang="en-US" sz="2300" b="1" u="sng" dirty="0">
                <a:latin typeface="Georgia" panose="02040502050405020303" pitchFamily="18" charset="0"/>
                <a:cs typeface="Arial" panose="020B0604020202020204" pitchFamily="34" charset="0"/>
              </a:rPr>
              <a:t>Localized on Layer V cell bodies:</a:t>
            </a:r>
          </a:p>
          <a:p>
            <a:pPr marL="342900" indent="-342900">
              <a:buFont typeface="Arial" panose="020B0604020202020204" pitchFamily="34" charset="0"/>
              <a:buChar char="•"/>
            </a:pPr>
            <a:r>
              <a:rPr lang="en-US" sz="2300" dirty="0">
                <a:latin typeface="Georgia" panose="02040502050405020303" pitchFamily="18" charset="0"/>
                <a:cs typeface="Arial" panose="020B0604020202020204" pitchFamily="34" charset="0"/>
              </a:rPr>
              <a:t>↑ </a:t>
            </a:r>
            <a:r>
              <a:rPr lang="en-US" sz="2300" i="1" dirty="0">
                <a:latin typeface="Georgia" panose="02040502050405020303" pitchFamily="18" charset="0"/>
                <a:cs typeface="Arial" panose="020B0604020202020204" pitchFamily="34" charset="0"/>
              </a:rPr>
              <a:t>c-fos </a:t>
            </a:r>
            <a:r>
              <a:rPr lang="en-US" sz="2300" dirty="0">
                <a:latin typeface="Georgia" panose="02040502050405020303" pitchFamily="18" charset="0"/>
                <a:cs typeface="Arial" panose="020B0604020202020204" pitchFamily="34" charset="0"/>
              </a:rPr>
              <a:t>via G</a:t>
            </a:r>
            <a:r>
              <a:rPr lang="en-US" sz="2300" baseline="-25000" dirty="0">
                <a:latin typeface="Georgia" panose="02040502050405020303" pitchFamily="18" charset="0"/>
                <a:cs typeface="Arial" panose="020B0604020202020204" pitchFamily="34" charset="0"/>
              </a:rPr>
              <a:t>q</a:t>
            </a:r>
            <a:endParaRPr lang="en-US" sz="2300" i="1" dirty="0">
              <a:latin typeface="Georgia" panose="02040502050405020303" pitchFamily="18" charset="0"/>
              <a:cs typeface="Arial" panose="020B0604020202020204" pitchFamily="34" charset="0"/>
            </a:endParaRPr>
          </a:p>
          <a:p>
            <a:pPr marL="342900" indent="-342900">
              <a:buFont typeface="Arial" panose="020B0604020202020204" pitchFamily="34" charset="0"/>
              <a:buChar char="•"/>
            </a:pPr>
            <a:r>
              <a:rPr lang="en-US" sz="2300" dirty="0">
                <a:latin typeface="Georgia" panose="02040502050405020303" pitchFamily="18" charset="0"/>
                <a:cs typeface="Arial" panose="020B0604020202020204" pitchFamily="34" charset="0"/>
              </a:rPr>
              <a:t>↑ </a:t>
            </a:r>
            <a:r>
              <a:rPr lang="en-US" sz="2300" i="1" dirty="0">
                <a:latin typeface="Georgia" panose="02040502050405020303" pitchFamily="18" charset="0"/>
                <a:cs typeface="Arial" panose="020B0604020202020204" pitchFamily="34" charset="0"/>
              </a:rPr>
              <a:t>erg-2</a:t>
            </a:r>
            <a:r>
              <a:rPr lang="en-US" sz="2300" dirty="0">
                <a:latin typeface="Georgia" panose="02040502050405020303" pitchFamily="18" charset="0"/>
                <a:cs typeface="Arial" panose="020B0604020202020204" pitchFamily="34" charset="0"/>
              </a:rPr>
              <a:t> via G</a:t>
            </a:r>
            <a:r>
              <a:rPr lang="en-US" sz="2300" baseline="-25000" dirty="0">
                <a:latin typeface="Georgia" panose="02040502050405020303" pitchFamily="18" charset="0"/>
                <a:cs typeface="Arial" panose="020B0604020202020204" pitchFamily="34" charset="0"/>
              </a:rPr>
              <a:t>i/o</a:t>
            </a:r>
          </a:p>
          <a:p>
            <a:pPr marL="342900" indent="-342900">
              <a:buFont typeface="Arial" panose="020B0604020202020204" pitchFamily="34" charset="0"/>
              <a:buChar char="•"/>
            </a:pPr>
            <a:r>
              <a:rPr lang="en-US" sz="2300" dirty="0">
                <a:latin typeface="Georgia" panose="02040502050405020303" pitchFamily="18" charset="0"/>
                <a:cs typeface="Arial" panose="020B0604020202020204" pitchFamily="34" charset="0"/>
              </a:rPr>
              <a:t>Prevent receptor internalization/desensitization?</a:t>
            </a:r>
          </a:p>
          <a:p>
            <a:pPr marL="342900" indent="-342900">
              <a:buFont typeface="Arial" panose="020B0604020202020204" pitchFamily="34" charset="0"/>
              <a:buChar char="•"/>
            </a:pPr>
            <a:r>
              <a:rPr lang="en-US" sz="2300" dirty="0">
                <a:latin typeface="Georgia" panose="02040502050405020303" pitchFamily="18" charset="0"/>
                <a:cs typeface="Arial" panose="020B0604020202020204" pitchFamily="34" charset="0"/>
              </a:rPr>
              <a:t>“Trigger population”?</a:t>
            </a:r>
          </a:p>
          <a:p>
            <a:pPr marL="342900" indent="-342900">
              <a:buFont typeface="Arial" panose="020B0604020202020204" pitchFamily="34" charset="0"/>
              <a:buChar char="•"/>
            </a:pPr>
            <a:r>
              <a:rPr lang="en-US" sz="2300" dirty="0">
                <a:latin typeface="Georgia" panose="02040502050405020303" pitchFamily="18" charset="0"/>
                <a:cs typeface="Arial" panose="020B0604020202020204" pitchFamily="34" charset="0"/>
              </a:rPr>
              <a:t>HTR response?</a:t>
            </a:r>
          </a:p>
          <a:p>
            <a:pPr marL="800100" lvl="1" indent="-342900">
              <a:buFont typeface="Arial" panose="020B0604020202020204" pitchFamily="34" charset="0"/>
              <a:buChar char="•"/>
            </a:pPr>
            <a:r>
              <a:rPr lang="en-US" sz="2300" dirty="0">
                <a:latin typeface="Georgia" panose="02040502050405020303" pitchFamily="18" charset="0"/>
                <a:cs typeface="Arial" panose="020B0604020202020204" pitchFamily="34" charset="0"/>
              </a:rPr>
              <a:t>Nucleus </a:t>
            </a:r>
            <a:r>
              <a:rPr lang="en-US" sz="2300" dirty="0" err="1">
                <a:latin typeface="Georgia" panose="02040502050405020303" pitchFamily="18" charset="0"/>
                <a:cs typeface="Arial" panose="020B0604020202020204" pitchFamily="34" charset="0"/>
              </a:rPr>
              <a:t>reuniens</a:t>
            </a:r>
            <a:r>
              <a:rPr lang="en-US" sz="2300" dirty="0">
                <a:latin typeface="Georgia" panose="02040502050405020303" pitchFamily="18" charset="0"/>
                <a:cs typeface="Arial" panose="020B0604020202020204" pitchFamily="34" charset="0"/>
              </a:rPr>
              <a:t> projecting layer V neurons that target basal ganglia?	</a:t>
            </a:r>
          </a:p>
        </p:txBody>
      </p:sp>
      <p:sp>
        <p:nvSpPr>
          <p:cNvPr id="10" name="TextBox 9">
            <a:extLst>
              <a:ext uri="{FF2B5EF4-FFF2-40B4-BE49-F238E27FC236}">
                <a16:creationId xmlns:a16="http://schemas.microsoft.com/office/drawing/2014/main" id="{BDE6DC42-1146-D741-8E04-A9F81DEEF62D}"/>
              </a:ext>
            </a:extLst>
          </p:cNvPr>
          <p:cNvSpPr txBox="1"/>
          <p:nvPr/>
        </p:nvSpPr>
        <p:spPr>
          <a:xfrm>
            <a:off x="2382984" y="0"/>
            <a:ext cx="2446504" cy="646331"/>
          </a:xfrm>
          <a:prstGeom prst="rect">
            <a:avLst/>
          </a:prstGeom>
          <a:noFill/>
        </p:spPr>
        <p:txBody>
          <a:bodyPr wrap="none" rtlCol="0">
            <a:spAutoFit/>
          </a:bodyPr>
          <a:lstStyle/>
          <a:p>
            <a:r>
              <a:rPr lang="en-US" sz="3600" dirty="0"/>
              <a:t>Conclusion?</a:t>
            </a:r>
          </a:p>
        </p:txBody>
      </p:sp>
      <p:sp>
        <p:nvSpPr>
          <p:cNvPr id="11" name="TextBox 10">
            <a:extLst>
              <a:ext uri="{FF2B5EF4-FFF2-40B4-BE49-F238E27FC236}">
                <a16:creationId xmlns:a16="http://schemas.microsoft.com/office/drawing/2014/main" id="{E6D49D71-F156-C74F-ACB0-DCD72A8377B9}"/>
              </a:ext>
            </a:extLst>
          </p:cNvPr>
          <p:cNvSpPr txBox="1"/>
          <p:nvPr/>
        </p:nvSpPr>
        <p:spPr>
          <a:xfrm>
            <a:off x="6384472" y="323165"/>
            <a:ext cx="5807528" cy="5678478"/>
          </a:xfrm>
          <a:prstGeom prst="rect">
            <a:avLst/>
          </a:prstGeom>
          <a:noFill/>
        </p:spPr>
        <p:txBody>
          <a:bodyPr wrap="square" rtlCol="0">
            <a:spAutoFit/>
          </a:bodyPr>
          <a:lstStyle/>
          <a:p>
            <a:r>
              <a:rPr lang="en-US" sz="2300" b="1" u="sng" dirty="0">
                <a:latin typeface="Georgia" panose="02040502050405020303" pitchFamily="18" charset="0"/>
                <a:cs typeface="Arial" panose="020B0604020202020204" pitchFamily="34" charset="0"/>
              </a:rPr>
              <a:t>Localized on thalamocortical axon terminals:</a:t>
            </a:r>
          </a:p>
          <a:p>
            <a:r>
              <a:rPr lang="en-US" sz="2300" dirty="0">
                <a:latin typeface="Georgia" panose="02040502050405020303" pitchFamily="18" charset="0"/>
                <a:cs typeface="Arial" panose="020B0604020202020204" pitchFamily="34" charset="0"/>
              </a:rPr>
              <a:t>↑ Glu release through enhanced G</a:t>
            </a:r>
            <a:r>
              <a:rPr lang="en-US" sz="2300" baseline="-25000" dirty="0">
                <a:latin typeface="Georgia" panose="02040502050405020303" pitchFamily="18" charset="0"/>
                <a:cs typeface="Arial" panose="020B0604020202020204" pitchFamily="34" charset="0"/>
              </a:rPr>
              <a:t>q </a:t>
            </a:r>
            <a:r>
              <a:rPr lang="en-US" sz="2300" dirty="0">
                <a:latin typeface="Georgia" panose="02040502050405020303" pitchFamily="18" charset="0"/>
                <a:cs typeface="Arial" panose="020B0604020202020204" pitchFamily="34" charset="0"/>
              </a:rPr>
              <a:t>signaling and NMDA potentiation </a:t>
            </a:r>
          </a:p>
          <a:p>
            <a:pPr marL="800100" lvl="1" indent="-342900">
              <a:buFont typeface="Arial" panose="020B0604020202020204" pitchFamily="34" charset="0"/>
              <a:buChar char="•"/>
            </a:pPr>
            <a:r>
              <a:rPr lang="en-US" sz="2300" dirty="0">
                <a:latin typeface="Georgia" panose="02040502050405020303" pitchFamily="18" charset="0"/>
                <a:cs typeface="Arial" panose="020B0604020202020204" pitchFamily="34" charset="0"/>
              </a:rPr>
              <a:t>mGlu</a:t>
            </a:r>
            <a:r>
              <a:rPr lang="en-US" sz="2300" baseline="-25000" dirty="0">
                <a:latin typeface="Georgia" panose="02040502050405020303" pitchFamily="18" charset="0"/>
                <a:cs typeface="Arial" panose="020B0604020202020204" pitchFamily="34" charset="0"/>
              </a:rPr>
              <a:t>2</a:t>
            </a:r>
            <a:r>
              <a:rPr lang="en-US" sz="2300" dirty="0">
                <a:latin typeface="Georgia" panose="02040502050405020303" pitchFamily="18" charset="0"/>
                <a:cs typeface="Arial" panose="020B0604020202020204" pitchFamily="34" charset="0"/>
              </a:rPr>
              <a:t> cannot efficiently terminate neurotransmitter release</a:t>
            </a:r>
          </a:p>
          <a:p>
            <a:pPr marL="342900" indent="-342900">
              <a:buFont typeface="Arial" panose="020B0604020202020204" pitchFamily="34" charset="0"/>
              <a:buChar char="•"/>
            </a:pPr>
            <a:r>
              <a:rPr lang="en-US" sz="2300" dirty="0">
                <a:latin typeface="Georgia" panose="02040502050405020303" pitchFamily="18" charset="0"/>
                <a:cs typeface="Arial" panose="020B0604020202020204" pitchFamily="34" charset="0"/>
              </a:rPr>
              <a:t>Determine therapeutic potential of psychedelics</a:t>
            </a:r>
          </a:p>
          <a:p>
            <a:pPr marL="800100" lvl="1" indent="-342900">
              <a:buFont typeface="Arial" panose="020B0604020202020204" pitchFamily="34" charset="0"/>
              <a:buChar char="•"/>
            </a:pPr>
            <a:r>
              <a:rPr lang="en-US" sz="2300" dirty="0">
                <a:latin typeface="Georgia" panose="02040502050405020303" pitchFamily="18" charset="0"/>
                <a:cs typeface="Arial" panose="020B0604020202020204" pitchFamily="34" charset="0"/>
              </a:rPr>
              <a:t>Comfortable non stressed set + setting can lead to enhanced Glu release</a:t>
            </a:r>
          </a:p>
          <a:p>
            <a:pPr marL="800100" lvl="1" indent="-342900">
              <a:buFont typeface="Arial" panose="020B0604020202020204" pitchFamily="34" charset="0"/>
              <a:buChar char="•"/>
            </a:pPr>
            <a:r>
              <a:rPr lang="en-US" sz="2300" dirty="0">
                <a:latin typeface="Georgia" panose="02040502050405020303" pitchFamily="18" charset="0"/>
                <a:cs typeface="Arial" panose="020B0604020202020204" pitchFamily="34" charset="0"/>
              </a:rPr>
              <a:t>Mediodorsal thalamus terminals required for associated learning </a:t>
            </a:r>
          </a:p>
          <a:p>
            <a:pPr marL="800100" lvl="1" indent="-342900">
              <a:buFont typeface="Arial" panose="020B0604020202020204" pitchFamily="34" charset="0"/>
              <a:buChar char="•"/>
            </a:pPr>
            <a:r>
              <a:rPr lang="en-US" sz="2300" dirty="0">
                <a:latin typeface="Georgia" panose="02040502050405020303" pitchFamily="18" charset="0"/>
                <a:cs typeface="Arial" panose="020B0604020202020204" pitchFamily="34" charset="0"/>
              </a:rPr>
              <a:t>Midline (</a:t>
            </a:r>
            <a:r>
              <a:rPr lang="en-US" sz="2300" dirty="0" err="1">
                <a:latin typeface="Georgia" panose="02040502050405020303" pitchFamily="18" charset="0"/>
                <a:cs typeface="Arial" panose="020B0604020202020204" pitchFamily="34" charset="0"/>
              </a:rPr>
              <a:t>reuniens</a:t>
            </a:r>
            <a:r>
              <a:rPr lang="en-US" sz="2300" dirty="0">
                <a:latin typeface="Georgia" panose="02040502050405020303" pitchFamily="18" charset="0"/>
                <a:cs typeface="Arial" panose="020B0604020202020204" pitchFamily="34" charset="0"/>
              </a:rPr>
              <a:t>) terminals for HTR</a:t>
            </a:r>
          </a:p>
          <a:p>
            <a:endParaRPr lang="en-US" dirty="0"/>
          </a:p>
        </p:txBody>
      </p:sp>
      <p:sp>
        <p:nvSpPr>
          <p:cNvPr id="12" name="TextBox 11">
            <a:extLst>
              <a:ext uri="{FF2B5EF4-FFF2-40B4-BE49-F238E27FC236}">
                <a16:creationId xmlns:a16="http://schemas.microsoft.com/office/drawing/2014/main" id="{39B87CE1-DE9E-E447-AFC6-19F2605C6D7A}"/>
              </a:ext>
            </a:extLst>
          </p:cNvPr>
          <p:cNvSpPr txBox="1"/>
          <p:nvPr/>
        </p:nvSpPr>
        <p:spPr>
          <a:xfrm>
            <a:off x="158962" y="6242388"/>
            <a:ext cx="12033038" cy="523220"/>
          </a:xfrm>
          <a:prstGeom prst="rect">
            <a:avLst/>
          </a:prstGeom>
          <a:noFill/>
        </p:spPr>
        <p:txBody>
          <a:bodyPr wrap="none" rtlCol="0">
            <a:spAutoFit/>
          </a:bodyPr>
          <a:lstStyle/>
          <a:p>
            <a:r>
              <a:rPr lang="en-US" sz="2800" dirty="0"/>
              <a:t>Likely that the microdomain of 5-HT</a:t>
            </a:r>
            <a:r>
              <a:rPr lang="en-US" sz="2800" baseline="-25000" dirty="0"/>
              <a:t>2A</a:t>
            </a:r>
            <a:r>
              <a:rPr lang="en-US" sz="2800" dirty="0"/>
              <a:t> determines the impact upon ligand binding</a:t>
            </a:r>
          </a:p>
        </p:txBody>
      </p:sp>
    </p:spTree>
    <p:extLst>
      <p:ext uri="{BB962C8B-B14F-4D97-AF65-F5344CB8AC3E}">
        <p14:creationId xmlns:p14="http://schemas.microsoft.com/office/powerpoint/2010/main" val="152879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FFC00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tileRect/>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FA99147-A33E-2C49-8673-DCADB14A94D4}"/>
              </a:ext>
            </a:extLst>
          </p:cNvPr>
          <p:cNvGrpSpPr/>
          <p:nvPr/>
        </p:nvGrpSpPr>
        <p:grpSpPr>
          <a:xfrm>
            <a:off x="115103" y="118600"/>
            <a:ext cx="4752602" cy="6461103"/>
            <a:chOff x="-587125" y="396897"/>
            <a:chExt cx="4752602" cy="6461103"/>
          </a:xfrm>
        </p:grpSpPr>
        <p:pic>
          <p:nvPicPr>
            <p:cNvPr id="4" name="Picture 2" descr="Image result for 5ht2a parvalbumin">
              <a:extLst>
                <a:ext uri="{FF2B5EF4-FFF2-40B4-BE49-F238E27FC236}">
                  <a16:creationId xmlns:a16="http://schemas.microsoft.com/office/drawing/2014/main" id="{C4DCA359-B2E8-9046-AF13-ECF968C185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94" r="75731" b="47681"/>
            <a:stretch/>
          </p:blipFill>
          <p:spPr bwMode="auto">
            <a:xfrm>
              <a:off x="0" y="1603513"/>
              <a:ext cx="3578353" cy="52544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4B032CE-37B6-D84F-A3E8-8F81A3E607FF}"/>
                </a:ext>
              </a:extLst>
            </p:cNvPr>
            <p:cNvSpPr txBox="1"/>
            <p:nvPr/>
          </p:nvSpPr>
          <p:spPr>
            <a:xfrm>
              <a:off x="-587125" y="396897"/>
              <a:ext cx="4752602" cy="1200329"/>
            </a:xfrm>
            <a:prstGeom prst="rect">
              <a:avLst/>
            </a:prstGeom>
            <a:noFill/>
          </p:spPr>
          <p:txBody>
            <a:bodyPr wrap="square" rtlCol="0">
              <a:spAutoFit/>
            </a:bodyPr>
            <a:lstStyle/>
            <a:p>
              <a:pPr algn="ctr"/>
              <a:r>
                <a:rPr lang="en-US" sz="2400" b="1" dirty="0">
                  <a:latin typeface="Georgia" panose="02040502050405020303" pitchFamily="18" charset="0"/>
                </a:rPr>
                <a:t>5-HT</a:t>
              </a:r>
              <a:r>
                <a:rPr lang="en-US" sz="2400" b="1" baseline="-25000" dirty="0">
                  <a:latin typeface="Georgia" panose="02040502050405020303" pitchFamily="18" charset="0"/>
                </a:rPr>
                <a:t>2A</a:t>
              </a:r>
              <a:endParaRPr lang="en-US" sz="2400" b="1" dirty="0">
                <a:latin typeface="Georgia" panose="02040502050405020303" pitchFamily="18" charset="0"/>
              </a:endParaRPr>
            </a:p>
            <a:p>
              <a:pPr algn="ctr"/>
              <a:r>
                <a:rPr lang="en-US" sz="2400" dirty="0">
                  <a:latin typeface="Georgia" panose="02040502050405020303" pitchFamily="18" charset="0"/>
                </a:rPr>
                <a:t>Generally/classically thought of as a </a:t>
              </a:r>
              <a:r>
                <a:rPr lang="en-US" sz="2400" b="1" dirty="0">
                  <a:latin typeface="Georgia" panose="02040502050405020303" pitchFamily="18" charset="0"/>
                </a:rPr>
                <a:t>post-synaptic</a:t>
              </a:r>
              <a:r>
                <a:rPr lang="en-US" sz="2400" dirty="0">
                  <a:latin typeface="Georgia" panose="02040502050405020303" pitchFamily="18" charset="0"/>
                </a:rPr>
                <a:t> receptor </a:t>
              </a:r>
            </a:p>
          </p:txBody>
        </p:sp>
      </p:grpSp>
      <p:grpSp>
        <p:nvGrpSpPr>
          <p:cNvPr id="13" name="Group 12">
            <a:extLst>
              <a:ext uri="{FF2B5EF4-FFF2-40B4-BE49-F238E27FC236}">
                <a16:creationId xmlns:a16="http://schemas.microsoft.com/office/drawing/2014/main" id="{1A08A5CB-B292-FD4C-BFE0-50927DAE8CE8}"/>
              </a:ext>
            </a:extLst>
          </p:cNvPr>
          <p:cNvGrpSpPr/>
          <p:nvPr/>
        </p:nvGrpSpPr>
        <p:grpSpPr>
          <a:xfrm>
            <a:off x="7400478" y="151258"/>
            <a:ext cx="4387931" cy="6453827"/>
            <a:chOff x="8010207" y="396897"/>
            <a:chExt cx="4387931" cy="6453827"/>
          </a:xfrm>
        </p:grpSpPr>
        <p:pic>
          <p:nvPicPr>
            <p:cNvPr id="6" name="Picture 2" descr="Image result for 5ht2a parvalbumin">
              <a:extLst>
                <a:ext uri="{FF2B5EF4-FFF2-40B4-BE49-F238E27FC236}">
                  <a16:creationId xmlns:a16="http://schemas.microsoft.com/office/drawing/2014/main" id="{FD3D2BDB-6142-524F-9F14-4919ABC460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02" t="3419" r="49529" b="47956"/>
            <a:stretch/>
          </p:blipFill>
          <p:spPr bwMode="auto">
            <a:xfrm>
              <a:off x="8480311" y="1596237"/>
              <a:ext cx="3578353" cy="52544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4942893-871B-044A-9D88-228691EAC704}"/>
                </a:ext>
              </a:extLst>
            </p:cNvPr>
            <p:cNvSpPr txBox="1"/>
            <p:nvPr/>
          </p:nvSpPr>
          <p:spPr>
            <a:xfrm>
              <a:off x="8010207" y="396897"/>
              <a:ext cx="4387931" cy="1200329"/>
            </a:xfrm>
            <a:prstGeom prst="rect">
              <a:avLst/>
            </a:prstGeom>
            <a:noFill/>
          </p:spPr>
          <p:txBody>
            <a:bodyPr wrap="square" rtlCol="0">
              <a:spAutoFit/>
            </a:bodyPr>
            <a:lstStyle/>
            <a:p>
              <a:pPr algn="ctr"/>
              <a:r>
                <a:rPr lang="en-US" sz="2400" b="1" dirty="0">
                  <a:latin typeface="Georgia" panose="02040502050405020303" pitchFamily="18" charset="0"/>
                </a:rPr>
                <a:t>mGlu</a:t>
              </a:r>
              <a:r>
                <a:rPr lang="en-US" sz="2400" b="1" baseline="-25000" dirty="0">
                  <a:latin typeface="Georgia" panose="02040502050405020303" pitchFamily="18" charset="0"/>
                </a:rPr>
                <a:t>2</a:t>
              </a:r>
              <a:endParaRPr lang="en-US" sz="2400" b="1" dirty="0">
                <a:latin typeface="Georgia" panose="02040502050405020303" pitchFamily="18" charset="0"/>
              </a:endParaRPr>
            </a:p>
            <a:p>
              <a:pPr algn="ctr"/>
              <a:r>
                <a:rPr lang="en-US" sz="2400" dirty="0">
                  <a:latin typeface="Georgia" panose="02040502050405020303" pitchFamily="18" charset="0"/>
                </a:rPr>
                <a:t>Generally/classically thought of as a </a:t>
              </a:r>
              <a:r>
                <a:rPr lang="en-US" sz="2400" b="1" dirty="0">
                  <a:latin typeface="Georgia" panose="02040502050405020303" pitchFamily="18" charset="0"/>
                </a:rPr>
                <a:t>pre-synaptic</a:t>
              </a:r>
              <a:r>
                <a:rPr lang="en-US" sz="2400" dirty="0">
                  <a:latin typeface="Georgia" panose="02040502050405020303" pitchFamily="18" charset="0"/>
                </a:rPr>
                <a:t> receptor </a:t>
              </a:r>
            </a:p>
          </p:txBody>
        </p:sp>
      </p:grpSp>
    </p:spTree>
    <p:extLst>
      <p:ext uri="{BB962C8B-B14F-4D97-AF65-F5344CB8AC3E}">
        <p14:creationId xmlns:p14="http://schemas.microsoft.com/office/powerpoint/2010/main" val="181006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100000">
              <a:srgbClr val="9F71FF"/>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790D67-B838-5C45-8627-1404D01C308E}"/>
              </a:ext>
            </a:extLst>
          </p:cNvPr>
          <p:cNvSpPr>
            <a:spLocks noGrp="1"/>
          </p:cNvSpPr>
          <p:nvPr>
            <p:ph idx="1"/>
          </p:nvPr>
        </p:nvSpPr>
        <p:spPr>
          <a:xfrm>
            <a:off x="0" y="13996"/>
            <a:ext cx="12192000" cy="6997959"/>
          </a:xfrm>
        </p:spPr>
        <p:txBody>
          <a:bodyPr>
            <a:normAutofit/>
          </a:bodyPr>
          <a:lstStyle/>
          <a:p>
            <a:pPr marL="0" indent="0" algn="ctr">
              <a:buNone/>
            </a:pPr>
            <a:r>
              <a:rPr lang="en-US" b="1" dirty="0">
                <a:latin typeface="Georgia" panose="02040502050405020303" pitchFamily="18" charset="0"/>
              </a:rPr>
              <a:t>Possible ways to incorporate nanotechnology to understand mechanisms of psychedelics?</a:t>
            </a:r>
          </a:p>
          <a:p>
            <a:pPr marL="0" indent="0">
              <a:buNone/>
            </a:pPr>
            <a:endParaRPr lang="en-US" dirty="0">
              <a:latin typeface="Georgia" panose="02040502050405020303" pitchFamily="18" charset="0"/>
            </a:endParaRPr>
          </a:p>
          <a:p>
            <a:r>
              <a:rPr lang="en-US" dirty="0">
                <a:latin typeface="Georgia" panose="02040502050405020303" pitchFamily="18" charset="0"/>
              </a:rPr>
              <a:t>Nanocarriers with a ligand attached to specifically bind to 5-HT</a:t>
            </a:r>
            <a:r>
              <a:rPr lang="en-US" baseline="-25000" dirty="0">
                <a:latin typeface="Georgia" panose="02040502050405020303" pitchFamily="18" charset="0"/>
              </a:rPr>
              <a:t>2A</a:t>
            </a:r>
            <a:r>
              <a:rPr lang="en-US" dirty="0">
                <a:latin typeface="Georgia" panose="02040502050405020303" pitchFamily="18" charset="0"/>
              </a:rPr>
              <a:t> &amp; mGlu</a:t>
            </a:r>
            <a:r>
              <a:rPr lang="en-US" baseline="-25000" dirty="0">
                <a:latin typeface="Georgia" panose="02040502050405020303" pitchFamily="18" charset="0"/>
              </a:rPr>
              <a:t>2</a:t>
            </a:r>
            <a:r>
              <a:rPr lang="en-US" dirty="0">
                <a:latin typeface="Georgia" panose="02040502050405020303" pitchFamily="18" charset="0"/>
              </a:rPr>
              <a:t> heterodimers and deliver directly</a:t>
            </a:r>
          </a:p>
          <a:p>
            <a:pPr lvl="1"/>
            <a:endParaRPr lang="en-US" dirty="0">
              <a:latin typeface="Georgia" panose="02040502050405020303" pitchFamily="18" charset="0"/>
            </a:endParaRPr>
          </a:p>
          <a:p>
            <a:r>
              <a:rPr lang="en-US" dirty="0">
                <a:latin typeface="Georgia" panose="02040502050405020303" pitchFamily="18" charset="0"/>
              </a:rPr>
              <a:t>Extracellular presynaptic protein</a:t>
            </a:r>
          </a:p>
          <a:p>
            <a:pPr lvl="1"/>
            <a:r>
              <a:rPr lang="en-US" dirty="0">
                <a:latin typeface="Georgia" panose="02040502050405020303" pitchFamily="18" charset="0"/>
              </a:rPr>
              <a:t>presynaptic DREADDS</a:t>
            </a:r>
          </a:p>
          <a:p>
            <a:pPr lvl="1"/>
            <a:r>
              <a:rPr lang="en-US" dirty="0">
                <a:latin typeface="Georgia" panose="02040502050405020303" pitchFamily="18" charset="0"/>
              </a:rPr>
              <a:t>design to only be trafficked into endosomes targeted for axon / presynaptic compartment</a:t>
            </a:r>
          </a:p>
          <a:p>
            <a:pPr lvl="1"/>
            <a:endParaRPr lang="en-US" dirty="0">
              <a:latin typeface="Georgia" panose="02040502050405020303" pitchFamily="18" charset="0"/>
            </a:endParaRPr>
          </a:p>
          <a:p>
            <a:pPr lvl="1"/>
            <a:endParaRPr lang="en-US" dirty="0">
              <a:latin typeface="Georgia" panose="02040502050405020303" pitchFamily="18" charset="0"/>
            </a:endParaRPr>
          </a:p>
        </p:txBody>
      </p:sp>
    </p:spTree>
    <p:extLst>
      <p:ext uri="{BB962C8B-B14F-4D97-AF65-F5344CB8AC3E}">
        <p14:creationId xmlns:p14="http://schemas.microsoft.com/office/powerpoint/2010/main" val="58591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00000">
              <a:srgbClr val="FFC00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FCA3A3-0290-5244-B894-70763B767D9B}"/>
              </a:ext>
            </a:extLst>
          </p:cNvPr>
          <p:cNvSpPr>
            <a:spLocks noGrp="1"/>
          </p:cNvSpPr>
          <p:nvPr>
            <p:ph idx="1"/>
          </p:nvPr>
        </p:nvSpPr>
        <p:spPr>
          <a:xfrm>
            <a:off x="838200" y="425185"/>
            <a:ext cx="10515600" cy="6007630"/>
          </a:xfrm>
        </p:spPr>
        <p:txBody>
          <a:bodyPr>
            <a:normAutofit/>
          </a:bodyPr>
          <a:lstStyle/>
          <a:p>
            <a:pPr marL="0" indent="0">
              <a:buNone/>
            </a:pPr>
            <a:r>
              <a:rPr lang="en-US" sz="1800" b="1" dirty="0">
                <a:latin typeface="Georgia" panose="02040502050405020303" pitchFamily="18" charset="0"/>
              </a:rPr>
              <a:t>Identification of a Novel Serotonin/Glutamate Receptor Complex Implicated in Psychosis </a:t>
            </a:r>
            <a:endParaRPr lang="en-US" sz="1800" dirty="0">
              <a:latin typeface="Georgia" panose="02040502050405020303" pitchFamily="18" charset="0"/>
            </a:endParaRPr>
          </a:p>
          <a:p>
            <a:pPr lvl="1"/>
            <a:r>
              <a:rPr lang="en-US" sz="2800" dirty="0">
                <a:latin typeface="Georgia" panose="02040502050405020303" pitchFamily="18" charset="0"/>
              </a:rPr>
              <a:t>Postmortem prefrontal cortex from young untreated schizophrenic subjects</a:t>
            </a:r>
          </a:p>
          <a:p>
            <a:pPr lvl="2"/>
            <a:r>
              <a:rPr lang="en-US" sz="2400" dirty="0">
                <a:latin typeface="Georgia" panose="02040502050405020303" pitchFamily="18" charset="0"/>
              </a:rPr>
              <a:t> 5-HT</a:t>
            </a:r>
            <a:r>
              <a:rPr lang="en-US" sz="2400" baseline="-25000" dirty="0">
                <a:latin typeface="Georgia" panose="02040502050405020303" pitchFamily="18" charset="0"/>
              </a:rPr>
              <a:t>2A</a:t>
            </a:r>
            <a:r>
              <a:rPr lang="en-US" sz="2400" dirty="0">
                <a:latin typeface="Georgia" panose="02040502050405020303" pitchFamily="18" charset="0"/>
              </a:rPr>
              <a:t>↑</a:t>
            </a:r>
          </a:p>
          <a:p>
            <a:pPr lvl="2"/>
            <a:r>
              <a:rPr lang="en-US" sz="2400" dirty="0">
                <a:latin typeface="Georgia" panose="02040502050405020303" pitchFamily="18" charset="0"/>
              </a:rPr>
              <a:t> mGlu</a:t>
            </a:r>
            <a:r>
              <a:rPr lang="en-US" sz="2400" baseline="-25000" dirty="0">
                <a:latin typeface="Georgia" panose="02040502050405020303" pitchFamily="18" charset="0"/>
              </a:rPr>
              <a:t>2</a:t>
            </a:r>
            <a:r>
              <a:rPr lang="en-US" sz="2400" dirty="0">
                <a:latin typeface="Georgia" panose="02040502050405020303" pitchFamily="18" charset="0"/>
              </a:rPr>
              <a:t> ↓ </a:t>
            </a:r>
          </a:p>
          <a:p>
            <a:pPr lvl="2"/>
            <a:r>
              <a:rPr lang="en-US" sz="2400" dirty="0">
                <a:latin typeface="Georgia" panose="02040502050405020303" pitchFamily="18" charset="0"/>
              </a:rPr>
              <a:t>a pattern that could predispose to psychosis </a:t>
            </a:r>
            <a:r>
              <a:rPr lang="en-US" sz="1400" dirty="0">
                <a:latin typeface="Georgia" panose="02040502050405020303" pitchFamily="18" charset="0"/>
              </a:rPr>
              <a:t>(</a:t>
            </a:r>
            <a:r>
              <a:rPr lang="en-US" sz="1400" dirty="0">
                <a:latin typeface="Georgia" panose="02040502050405020303" pitchFamily="18" charset="0"/>
                <a:hlinkClick r:id="rId2">
                  <a:extLst>
                    <a:ext uri="{A12FA001-AC4F-418D-AE19-62706E023703}">
                      <ahyp:hlinkClr xmlns:ahyp="http://schemas.microsoft.com/office/drawing/2018/hyperlinkcolor" val="tx"/>
                    </a:ext>
                  </a:extLst>
                </a:hlinkClick>
              </a:rPr>
              <a:t>González-Maeso et al., 2008</a:t>
            </a:r>
            <a:r>
              <a:rPr lang="en-US" sz="1400" dirty="0">
                <a:latin typeface="Georgia" panose="02040502050405020303" pitchFamily="18" charset="0"/>
              </a:rPr>
              <a:t>).</a:t>
            </a:r>
          </a:p>
          <a:p>
            <a:pPr lvl="2"/>
            <a:endParaRPr lang="en-US" sz="1400" dirty="0">
              <a:latin typeface="Georgia" panose="02040502050405020303" pitchFamily="18" charset="0"/>
            </a:endParaRPr>
          </a:p>
          <a:p>
            <a:pPr marL="914400" lvl="2" indent="0">
              <a:buNone/>
            </a:pPr>
            <a:endParaRPr lang="en-US" sz="1400" dirty="0">
              <a:latin typeface="Georgia" panose="02040502050405020303" pitchFamily="18" charset="0"/>
            </a:endParaRPr>
          </a:p>
          <a:p>
            <a:pPr marL="0" indent="0">
              <a:buNone/>
            </a:pPr>
            <a:r>
              <a:rPr lang="en-US" sz="1800" b="1" dirty="0">
                <a:latin typeface="Georgia" panose="02040502050405020303" pitchFamily="18" charset="0"/>
              </a:rPr>
              <a:t>Maternal Influenza Viral Infection Causes Schizophrenia- Like Alterations of 5-HT2A and mGlu2 Receptors in the Adult Offspring </a:t>
            </a:r>
            <a:endParaRPr lang="en-US" sz="1800" dirty="0">
              <a:latin typeface="Georgia" panose="02040502050405020303" pitchFamily="18" charset="0"/>
            </a:endParaRPr>
          </a:p>
          <a:p>
            <a:pPr lvl="1"/>
            <a:r>
              <a:rPr lang="en-US" sz="2800" dirty="0">
                <a:latin typeface="Georgia" panose="02040502050405020303" pitchFamily="18" charset="0"/>
              </a:rPr>
              <a:t>In frontal cortex of mice born to influenza virus-infected mothers, the 5-HT2A receptor is upregulated and the mGlu2 receptor is downregulated, an alteration that may be involved in the behavioral changes observed. (Morena et al 2011)</a:t>
            </a:r>
          </a:p>
          <a:p>
            <a:pPr lvl="1"/>
            <a:endParaRPr lang="en-US" sz="2800" dirty="0">
              <a:latin typeface="Georgia" panose="02040502050405020303" pitchFamily="18" charset="0"/>
            </a:endParaRPr>
          </a:p>
        </p:txBody>
      </p:sp>
    </p:spTree>
    <p:extLst>
      <p:ext uri="{BB962C8B-B14F-4D97-AF65-F5344CB8AC3E}">
        <p14:creationId xmlns:p14="http://schemas.microsoft.com/office/powerpoint/2010/main" val="284145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00000">
              <a:srgbClr val="FFC00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Content Placeholder 5" descr="A close up of a logo&#10;&#10;Description automatically generated">
            <a:extLst>
              <a:ext uri="{FF2B5EF4-FFF2-40B4-BE49-F238E27FC236}">
                <a16:creationId xmlns:a16="http://schemas.microsoft.com/office/drawing/2014/main" id="{11B7B343-C1ED-2742-B9FE-A74D7C99955A}"/>
              </a:ext>
            </a:extLst>
          </p:cNvPr>
          <p:cNvPicPr>
            <a:picLocks noChangeAspect="1"/>
          </p:cNvPicPr>
          <p:nvPr/>
        </p:nvPicPr>
        <p:blipFill rotWithShape="1">
          <a:blip r:embed="rId2"/>
          <a:srcRect r="152" b="51186"/>
          <a:stretch/>
        </p:blipFill>
        <p:spPr>
          <a:xfrm>
            <a:off x="643467" y="1333050"/>
            <a:ext cx="5294716" cy="4191898"/>
          </a:xfrm>
          <a:prstGeom prst="rect">
            <a:avLst/>
          </a:prstGeom>
        </p:spPr>
      </p:pic>
      <p:cxnSp>
        <p:nvCxnSpPr>
          <p:cNvPr id="28" name="Straight Connector 27">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close up of a logo&#10;&#10;Description automatically generated">
            <a:extLst>
              <a:ext uri="{FF2B5EF4-FFF2-40B4-BE49-F238E27FC236}">
                <a16:creationId xmlns:a16="http://schemas.microsoft.com/office/drawing/2014/main" id="{A2198096-E238-A24D-AFDA-3ADD618B810C}"/>
              </a:ext>
            </a:extLst>
          </p:cNvPr>
          <p:cNvPicPr>
            <a:picLocks noChangeAspect="1"/>
          </p:cNvPicPr>
          <p:nvPr/>
        </p:nvPicPr>
        <p:blipFill rotWithShape="1">
          <a:blip r:embed="rId2"/>
          <a:srcRect t="50000" r="152"/>
          <a:stretch/>
        </p:blipFill>
        <p:spPr>
          <a:xfrm>
            <a:off x="6253817" y="1282127"/>
            <a:ext cx="5294715" cy="4293746"/>
          </a:xfrm>
          <a:prstGeom prst="rect">
            <a:avLst/>
          </a:prstGeom>
        </p:spPr>
      </p:pic>
      <p:sp>
        <p:nvSpPr>
          <p:cNvPr id="25" name="TextBox 24">
            <a:extLst>
              <a:ext uri="{FF2B5EF4-FFF2-40B4-BE49-F238E27FC236}">
                <a16:creationId xmlns:a16="http://schemas.microsoft.com/office/drawing/2014/main" id="{E195A36A-09F4-3541-B84A-1EE6009EE1E6}"/>
              </a:ext>
            </a:extLst>
          </p:cNvPr>
          <p:cNvSpPr txBox="1"/>
          <p:nvPr/>
        </p:nvSpPr>
        <p:spPr>
          <a:xfrm>
            <a:off x="485396" y="5916275"/>
            <a:ext cx="2606034" cy="461665"/>
          </a:xfrm>
          <a:prstGeom prst="rect">
            <a:avLst/>
          </a:prstGeom>
          <a:noFill/>
        </p:spPr>
        <p:txBody>
          <a:bodyPr wrap="none" rtlCol="0">
            <a:spAutoFit/>
          </a:bodyPr>
          <a:lstStyle/>
          <a:p>
            <a:r>
              <a:rPr lang="en-US" sz="2400" b="1" dirty="0"/>
              <a:t>(Marek et al. 1999)</a:t>
            </a:r>
          </a:p>
        </p:txBody>
      </p:sp>
      <p:sp>
        <p:nvSpPr>
          <p:cNvPr id="27" name="TextBox 26">
            <a:extLst>
              <a:ext uri="{FF2B5EF4-FFF2-40B4-BE49-F238E27FC236}">
                <a16:creationId xmlns:a16="http://schemas.microsoft.com/office/drawing/2014/main" id="{69E8B5C6-E2CD-8B49-BA67-279A13A615B8}"/>
              </a:ext>
            </a:extLst>
          </p:cNvPr>
          <p:cNvSpPr txBox="1"/>
          <p:nvPr/>
        </p:nvSpPr>
        <p:spPr>
          <a:xfrm>
            <a:off x="192956" y="577046"/>
            <a:ext cx="11806088" cy="492443"/>
          </a:xfrm>
          <a:prstGeom prst="rect">
            <a:avLst/>
          </a:prstGeom>
          <a:noFill/>
        </p:spPr>
        <p:txBody>
          <a:bodyPr wrap="square" rtlCol="0">
            <a:spAutoFit/>
          </a:bodyPr>
          <a:lstStyle/>
          <a:p>
            <a:pPr algn="ctr"/>
            <a:r>
              <a:rPr lang="en-US" sz="2600" u="sng" dirty="0">
                <a:latin typeface="Georgia" panose="02040502050405020303" pitchFamily="18" charset="0"/>
              </a:rPr>
              <a:t>Autoradiography in rats - expression of 5-HT</a:t>
            </a:r>
            <a:r>
              <a:rPr lang="en-US" sz="2600" u="sng" baseline="-25000" dirty="0">
                <a:latin typeface="Georgia" panose="02040502050405020303" pitchFamily="18" charset="0"/>
              </a:rPr>
              <a:t>2A</a:t>
            </a:r>
            <a:r>
              <a:rPr lang="en-US" sz="2600" u="sng" dirty="0">
                <a:latin typeface="Georgia" panose="02040502050405020303" pitchFamily="18" charset="0"/>
              </a:rPr>
              <a:t> and mGlu</a:t>
            </a:r>
            <a:r>
              <a:rPr lang="en-US" sz="2600" u="sng" baseline="-25000" dirty="0">
                <a:latin typeface="Georgia" panose="02040502050405020303" pitchFamily="18" charset="0"/>
              </a:rPr>
              <a:t>2/3</a:t>
            </a:r>
            <a:r>
              <a:rPr lang="en-US" sz="2600" u="sng" dirty="0">
                <a:latin typeface="Georgia" panose="02040502050405020303" pitchFamily="18" charset="0"/>
              </a:rPr>
              <a:t>  </a:t>
            </a:r>
          </a:p>
        </p:txBody>
      </p:sp>
      <p:sp>
        <p:nvSpPr>
          <p:cNvPr id="20" name="TextBox 19">
            <a:extLst>
              <a:ext uri="{FF2B5EF4-FFF2-40B4-BE49-F238E27FC236}">
                <a16:creationId xmlns:a16="http://schemas.microsoft.com/office/drawing/2014/main" id="{FFAC1C91-2082-3740-B15E-2758832B306C}"/>
              </a:ext>
            </a:extLst>
          </p:cNvPr>
          <p:cNvSpPr txBox="1"/>
          <p:nvPr/>
        </p:nvSpPr>
        <p:spPr>
          <a:xfrm>
            <a:off x="6301656" y="1349294"/>
            <a:ext cx="1297150" cy="461665"/>
          </a:xfrm>
          <a:prstGeom prst="rect">
            <a:avLst/>
          </a:prstGeom>
          <a:noFill/>
        </p:spPr>
        <p:txBody>
          <a:bodyPr wrap="none" rtlCol="0">
            <a:spAutoFit/>
          </a:bodyPr>
          <a:lstStyle/>
          <a:p>
            <a:r>
              <a:rPr lang="en-US" sz="2400" b="1" baseline="30000" dirty="0">
                <a:solidFill>
                  <a:schemeClr val="bg1"/>
                </a:solidFill>
                <a:latin typeface="Times New Roman" panose="02020603050405020304" pitchFamily="18" charset="0"/>
                <a:cs typeface="Times New Roman" panose="02020603050405020304" pitchFamily="18" charset="0"/>
              </a:rPr>
              <a:t>125</a:t>
            </a:r>
            <a:r>
              <a:rPr lang="en-US" sz="2400" b="1" dirty="0">
                <a:solidFill>
                  <a:schemeClr val="bg1"/>
                </a:solidFill>
                <a:latin typeface="Times New Roman" panose="02020603050405020304" pitchFamily="18" charset="0"/>
                <a:cs typeface="Times New Roman" panose="02020603050405020304" pitchFamily="18" charset="0"/>
              </a:rPr>
              <a:t>I-DOI</a:t>
            </a:r>
            <a:endParaRPr lang="en-US" sz="2400" b="1" baseline="30000" dirty="0">
              <a:solidFill>
                <a:schemeClr val="bg1"/>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DCC1FC7E-9547-9142-A6E4-26E738C18A96}"/>
              </a:ext>
            </a:extLst>
          </p:cNvPr>
          <p:cNvSpPr txBox="1"/>
          <p:nvPr/>
        </p:nvSpPr>
        <p:spPr>
          <a:xfrm>
            <a:off x="611096" y="1311964"/>
            <a:ext cx="1966885" cy="461665"/>
          </a:xfrm>
          <a:prstGeom prst="rect">
            <a:avLst/>
          </a:prstGeom>
          <a:noFill/>
        </p:spPr>
        <p:txBody>
          <a:bodyPr wrap="none" rtlCol="0">
            <a:spAutoFit/>
          </a:bodyPr>
          <a:lstStyle/>
          <a:p>
            <a:r>
              <a:rPr lang="en-US" sz="2400" b="1" baseline="30000" dirty="0">
                <a:solidFill>
                  <a:schemeClr val="bg1"/>
                </a:solidFill>
                <a:latin typeface="Times New Roman" panose="02020603050405020304" pitchFamily="18" charset="0"/>
                <a:cs typeface="Times New Roman" panose="02020603050405020304" pitchFamily="18" charset="0"/>
              </a:rPr>
              <a:t>3</a:t>
            </a:r>
            <a:r>
              <a:rPr lang="en-US" sz="2400" b="1" dirty="0">
                <a:solidFill>
                  <a:schemeClr val="bg1"/>
                </a:solidFill>
                <a:latin typeface="Times New Roman" panose="02020603050405020304" pitchFamily="18" charset="0"/>
                <a:cs typeface="Times New Roman" panose="02020603050405020304" pitchFamily="18" charset="0"/>
              </a:rPr>
              <a:t>H-LY354740</a:t>
            </a:r>
          </a:p>
        </p:txBody>
      </p:sp>
      <p:sp>
        <p:nvSpPr>
          <p:cNvPr id="22" name="Rectangle 21">
            <a:extLst>
              <a:ext uri="{FF2B5EF4-FFF2-40B4-BE49-F238E27FC236}">
                <a16:creationId xmlns:a16="http://schemas.microsoft.com/office/drawing/2014/main" id="{AB0636C9-476B-6240-B295-C8D80542C08F}"/>
              </a:ext>
            </a:extLst>
          </p:cNvPr>
          <p:cNvSpPr/>
          <p:nvPr/>
        </p:nvSpPr>
        <p:spPr>
          <a:xfrm>
            <a:off x="2374232" y="2164956"/>
            <a:ext cx="1042736" cy="1620981"/>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2C56F05-54DC-934C-BC82-A8C176ED7084}"/>
              </a:ext>
            </a:extLst>
          </p:cNvPr>
          <p:cNvSpPr/>
          <p:nvPr/>
        </p:nvSpPr>
        <p:spPr>
          <a:xfrm>
            <a:off x="7977178" y="2072434"/>
            <a:ext cx="1042736" cy="1620981"/>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BB8DA5B4-8B59-874A-BE89-509BC457A5E0}"/>
              </a:ext>
            </a:extLst>
          </p:cNvPr>
          <p:cNvSpPr txBox="1"/>
          <p:nvPr/>
        </p:nvSpPr>
        <p:spPr>
          <a:xfrm>
            <a:off x="350773" y="5581226"/>
            <a:ext cx="11806088" cy="492443"/>
          </a:xfrm>
          <a:prstGeom prst="rect">
            <a:avLst/>
          </a:prstGeom>
          <a:noFill/>
        </p:spPr>
        <p:txBody>
          <a:bodyPr wrap="square" rtlCol="0">
            <a:spAutoFit/>
          </a:bodyPr>
          <a:lstStyle/>
          <a:p>
            <a:pPr algn="ctr"/>
            <a:r>
              <a:rPr lang="en-US" sz="2600" dirty="0">
                <a:latin typeface="Georgia" panose="02040502050405020303" pitchFamily="18" charset="0"/>
              </a:rPr>
              <a:t>Similar distribution in mPFC but not frontoparietal cortex</a:t>
            </a:r>
          </a:p>
        </p:txBody>
      </p:sp>
    </p:spTree>
    <p:extLst>
      <p:ext uri="{BB962C8B-B14F-4D97-AF65-F5344CB8AC3E}">
        <p14:creationId xmlns:p14="http://schemas.microsoft.com/office/powerpoint/2010/main" val="91882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ssolve">
                                      <p:cBhvr>
                                        <p:cTn id="10" dur="500"/>
                                        <p:tgtEl>
                                          <p:spTgt spid="3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dissolve">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3" grpId="0" animBg="1"/>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0">
              <a:srgbClr val="FFC00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2F92A8-93C5-3640-AD6F-C966295562A3}"/>
              </a:ext>
            </a:extLst>
          </p:cNvPr>
          <p:cNvSpPr txBox="1"/>
          <p:nvPr/>
        </p:nvSpPr>
        <p:spPr>
          <a:xfrm>
            <a:off x="201472" y="118080"/>
            <a:ext cx="7429500" cy="830997"/>
          </a:xfrm>
          <a:prstGeom prst="rect">
            <a:avLst/>
          </a:prstGeom>
          <a:solidFill>
            <a:schemeClr val="bg1"/>
          </a:solidFill>
          <a:ln w="57150">
            <a:solidFill>
              <a:schemeClr val="tx1">
                <a:lumMod val="75000"/>
                <a:lumOff val="25000"/>
              </a:schemeClr>
            </a:solidFill>
          </a:ln>
        </p:spPr>
        <p:txBody>
          <a:bodyPr wrap="square" rtlCol="0">
            <a:spAutoFit/>
          </a:bodyPr>
          <a:lstStyle/>
          <a:p>
            <a:pPr algn="ctr"/>
            <a:r>
              <a:rPr lang="en-US" sz="4800" dirty="0">
                <a:latin typeface="Charter Roman" panose="02040503050506020203" pitchFamily="18" charset="0"/>
              </a:rPr>
              <a:t>mPFC + 5-HT</a:t>
            </a:r>
            <a:r>
              <a:rPr lang="en-US" sz="4800" baseline="-25000" dirty="0">
                <a:latin typeface="Charter Roman" panose="02040503050506020203" pitchFamily="18" charset="0"/>
              </a:rPr>
              <a:t>2A</a:t>
            </a:r>
            <a:endParaRPr lang="en-US" sz="4800" dirty="0">
              <a:latin typeface="Charter Roman" panose="02040503050506020203" pitchFamily="18" charset="0"/>
            </a:endParaRPr>
          </a:p>
        </p:txBody>
      </p:sp>
      <mc:AlternateContent xmlns:mc="http://schemas.openxmlformats.org/markup-compatibility/2006">
        <mc:Choice xmlns:p14="http://schemas.microsoft.com/office/powerpoint/2010/main" Requires="p14">
          <p:contentPart p14:bwMode="auto" r:id="rId3">
            <p14:nvContentPartPr>
              <p14:cNvPr id="48" name="Ink 47">
                <a:extLst>
                  <a:ext uri="{FF2B5EF4-FFF2-40B4-BE49-F238E27FC236}">
                    <a16:creationId xmlns:a16="http://schemas.microsoft.com/office/drawing/2014/main" id="{AD7089A1-4EF1-704B-9BBE-9EF35F8CBE5C}"/>
                  </a:ext>
                </a:extLst>
              </p14:cNvPr>
              <p14:cNvContentPartPr/>
              <p14:nvPr/>
            </p14:nvContentPartPr>
            <p14:xfrm>
              <a:off x="1193821" y="1211079"/>
              <a:ext cx="3693772" cy="4992535"/>
            </p14:xfrm>
          </p:contentPart>
        </mc:Choice>
        <mc:Fallback>
          <p:pic>
            <p:nvPicPr>
              <p:cNvPr id="48" name="Ink 47">
                <a:extLst>
                  <a:ext uri="{FF2B5EF4-FFF2-40B4-BE49-F238E27FC236}">
                    <a16:creationId xmlns:a16="http://schemas.microsoft.com/office/drawing/2014/main" id="{AD7089A1-4EF1-704B-9BBE-9EF35F8CBE5C}"/>
                  </a:ext>
                </a:extLst>
              </p:cNvPr>
              <p:cNvPicPr/>
              <p:nvPr/>
            </p:nvPicPr>
            <p:blipFill>
              <a:blip r:embed="rId4"/>
              <a:stretch>
                <a:fillRect/>
              </a:stretch>
            </p:blipFill>
            <p:spPr>
              <a:xfrm>
                <a:off x="1181220" y="1198479"/>
                <a:ext cx="3718973" cy="5017735"/>
              </a:xfrm>
              <a:prstGeom prst="rect">
                <a:avLst/>
              </a:prstGeom>
            </p:spPr>
          </p:pic>
        </mc:Fallback>
      </mc:AlternateContent>
      <p:grpSp>
        <p:nvGrpSpPr>
          <p:cNvPr id="16" name="Group 15">
            <a:extLst>
              <a:ext uri="{FF2B5EF4-FFF2-40B4-BE49-F238E27FC236}">
                <a16:creationId xmlns:a16="http://schemas.microsoft.com/office/drawing/2014/main" id="{D2488E7D-C8E8-CC49-9BD3-ADD2B58CDD31}"/>
              </a:ext>
            </a:extLst>
          </p:cNvPr>
          <p:cNvGrpSpPr/>
          <p:nvPr/>
        </p:nvGrpSpPr>
        <p:grpSpPr>
          <a:xfrm>
            <a:off x="2420644" y="4562918"/>
            <a:ext cx="1256955" cy="1264346"/>
            <a:chOff x="1608029" y="3792562"/>
            <a:chExt cx="712071" cy="627592"/>
          </a:xfrm>
          <a:solidFill>
            <a:schemeClr val="bg2">
              <a:lumMod val="75000"/>
            </a:schemeClr>
          </a:solidFill>
          <a:effectLst/>
        </p:grpSpPr>
        <p:sp>
          <p:nvSpPr>
            <p:cNvPr id="12" name="Triangle 11">
              <a:extLst>
                <a:ext uri="{FF2B5EF4-FFF2-40B4-BE49-F238E27FC236}">
                  <a16:creationId xmlns:a16="http://schemas.microsoft.com/office/drawing/2014/main" id="{4BFE3927-4952-6841-B62E-6FBDB8F61CFA}"/>
                </a:ext>
              </a:extLst>
            </p:cNvPr>
            <p:cNvSpPr/>
            <p:nvPr/>
          </p:nvSpPr>
          <p:spPr>
            <a:xfrm rot="10800000">
              <a:off x="1608029" y="3792562"/>
              <a:ext cx="712071" cy="627592"/>
            </a:xfrm>
            <a:prstGeom prst="triangle">
              <a:avLst/>
            </a:prstGeom>
            <a:grp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3" name="TextBox 12">
              <a:extLst>
                <a:ext uri="{FF2B5EF4-FFF2-40B4-BE49-F238E27FC236}">
                  <a16:creationId xmlns:a16="http://schemas.microsoft.com/office/drawing/2014/main" id="{0DE358C6-496E-4F4C-9592-B120DCB5F79B}"/>
                </a:ext>
              </a:extLst>
            </p:cNvPr>
            <p:cNvSpPr txBox="1"/>
            <p:nvPr/>
          </p:nvSpPr>
          <p:spPr>
            <a:xfrm>
              <a:off x="1794227" y="3911028"/>
              <a:ext cx="364899" cy="229160"/>
            </a:xfrm>
            <a:prstGeom prst="rect">
              <a:avLst/>
            </a:prstGeom>
            <a:noFill/>
            <a:ln>
              <a:noFill/>
            </a:ln>
          </p:spPr>
          <p:txBody>
            <a:bodyPr wrap="square" rtlCol="0">
              <a:spAutoFit/>
            </a:bodyPr>
            <a:lstStyle/>
            <a:p>
              <a:r>
                <a:rPr lang="en-US" sz="2400" dirty="0">
                  <a:ln w="0"/>
                  <a:effectLst>
                    <a:outerShdw blurRad="38100" dist="19050" dir="2700000" algn="tl" rotWithShape="0">
                      <a:schemeClr val="dk1">
                        <a:alpha val="40000"/>
                      </a:schemeClr>
                    </a:outerShdw>
                  </a:effectLst>
                </a:rPr>
                <a:t>Glu</a:t>
              </a:r>
            </a:p>
          </p:txBody>
        </p:sp>
      </p:grpSp>
      <mc:AlternateContent xmlns:mc="http://schemas.openxmlformats.org/markup-compatibility/2006">
        <mc:Choice xmlns:p14="http://schemas.microsoft.com/office/powerpoint/2010/main" Requires="p14">
          <p:contentPart p14:bwMode="auto" r:id="rId5">
            <p14:nvContentPartPr>
              <p14:cNvPr id="18" name="Ink 17">
                <a:extLst>
                  <a:ext uri="{FF2B5EF4-FFF2-40B4-BE49-F238E27FC236}">
                    <a16:creationId xmlns:a16="http://schemas.microsoft.com/office/drawing/2014/main" id="{C45C08F7-056B-5E49-93AD-602D9DEB3706}"/>
                  </a:ext>
                </a:extLst>
              </p14:cNvPr>
              <p14:cNvContentPartPr/>
              <p14:nvPr/>
            </p14:nvContentPartPr>
            <p14:xfrm>
              <a:off x="1190274" y="1050767"/>
              <a:ext cx="3713830" cy="5172878"/>
            </p14:xfrm>
          </p:contentPart>
        </mc:Choice>
        <mc:Fallback>
          <p:pic>
            <p:nvPicPr>
              <p:cNvPr id="18" name="Ink 17">
                <a:extLst>
                  <a:ext uri="{FF2B5EF4-FFF2-40B4-BE49-F238E27FC236}">
                    <a16:creationId xmlns:a16="http://schemas.microsoft.com/office/drawing/2014/main" id="{C45C08F7-056B-5E49-93AD-602D9DEB3706}"/>
                  </a:ext>
                </a:extLst>
              </p:cNvPr>
              <p:cNvPicPr/>
              <p:nvPr/>
            </p:nvPicPr>
            <p:blipFill>
              <a:blip r:embed="rId6"/>
              <a:stretch>
                <a:fillRect/>
              </a:stretch>
            </p:blipFill>
            <p:spPr>
              <a:xfrm>
                <a:off x="1177675" y="1038167"/>
                <a:ext cx="3739028" cy="5198078"/>
              </a:xfrm>
              <a:prstGeom prst="rect">
                <a:avLst/>
              </a:prstGeom>
            </p:spPr>
          </p:pic>
        </mc:Fallback>
      </mc:AlternateContent>
      <p:grpSp>
        <p:nvGrpSpPr>
          <p:cNvPr id="66" name="Group 65">
            <a:extLst>
              <a:ext uri="{FF2B5EF4-FFF2-40B4-BE49-F238E27FC236}">
                <a16:creationId xmlns:a16="http://schemas.microsoft.com/office/drawing/2014/main" id="{847BF33C-1F6A-8847-898A-B86ED9A436DC}"/>
              </a:ext>
            </a:extLst>
          </p:cNvPr>
          <p:cNvGrpSpPr/>
          <p:nvPr/>
        </p:nvGrpSpPr>
        <p:grpSpPr>
          <a:xfrm>
            <a:off x="9134489" y="1323657"/>
            <a:ext cx="428049" cy="492411"/>
            <a:chOff x="2514600" y="9906000"/>
            <a:chExt cx="304800" cy="412522"/>
          </a:xfrm>
          <a:solidFill>
            <a:srgbClr val="FF7300"/>
          </a:solidFill>
        </p:grpSpPr>
        <p:sp>
          <p:nvSpPr>
            <p:cNvPr id="67" name="Triangle 66">
              <a:extLst>
                <a:ext uri="{FF2B5EF4-FFF2-40B4-BE49-F238E27FC236}">
                  <a16:creationId xmlns:a16="http://schemas.microsoft.com/office/drawing/2014/main" id="{D25DFF62-250D-D04A-894E-3559D446CBF7}"/>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an 67">
              <a:extLst>
                <a:ext uri="{FF2B5EF4-FFF2-40B4-BE49-F238E27FC236}">
                  <a16:creationId xmlns:a16="http://schemas.microsoft.com/office/drawing/2014/main" id="{94C7CA1A-A208-CA43-9617-51A61B4D718F}"/>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TextBox 68">
            <a:extLst>
              <a:ext uri="{FF2B5EF4-FFF2-40B4-BE49-F238E27FC236}">
                <a16:creationId xmlns:a16="http://schemas.microsoft.com/office/drawing/2014/main" id="{490F7D87-7474-774B-9B32-ABAA7279A691}"/>
              </a:ext>
            </a:extLst>
          </p:cNvPr>
          <p:cNvSpPr txBox="1"/>
          <p:nvPr/>
        </p:nvSpPr>
        <p:spPr>
          <a:xfrm>
            <a:off x="9473151" y="1311452"/>
            <a:ext cx="2739704" cy="523220"/>
          </a:xfrm>
          <a:prstGeom prst="rect">
            <a:avLst/>
          </a:prstGeom>
          <a:noFill/>
        </p:spPr>
        <p:txBody>
          <a:bodyPr wrap="square" rtlCol="0">
            <a:spAutoFit/>
          </a:bodyPr>
          <a:lstStyle/>
          <a:p>
            <a:r>
              <a:rPr lang="en-US" sz="2800" dirty="0">
                <a:latin typeface="Charter Roman" panose="02040503050506020203" pitchFamily="18" charset="0"/>
              </a:rPr>
              <a:t>=AMPA+NMDA</a:t>
            </a:r>
          </a:p>
        </p:txBody>
      </p:sp>
      <p:sp>
        <p:nvSpPr>
          <p:cNvPr id="70" name="TextBox 69">
            <a:extLst>
              <a:ext uri="{FF2B5EF4-FFF2-40B4-BE49-F238E27FC236}">
                <a16:creationId xmlns:a16="http://schemas.microsoft.com/office/drawing/2014/main" id="{BAE68A1E-143B-B042-8530-0B70CC6BDA42}"/>
              </a:ext>
            </a:extLst>
          </p:cNvPr>
          <p:cNvSpPr txBox="1"/>
          <p:nvPr/>
        </p:nvSpPr>
        <p:spPr>
          <a:xfrm>
            <a:off x="9993770" y="270298"/>
            <a:ext cx="1996758" cy="830997"/>
          </a:xfrm>
          <a:prstGeom prst="rect">
            <a:avLst/>
          </a:prstGeom>
          <a:noFill/>
          <a:ln w="38100">
            <a:solidFill>
              <a:srgbClr val="7030A0"/>
            </a:solidFill>
          </a:ln>
        </p:spPr>
        <p:txBody>
          <a:bodyPr wrap="square" rtlCol="0">
            <a:spAutoFit/>
          </a:bodyPr>
          <a:lstStyle/>
          <a:p>
            <a:r>
              <a:rPr lang="en-US" sz="2400" b="1" dirty="0">
                <a:solidFill>
                  <a:srgbClr val="7030A0"/>
                </a:solidFill>
              </a:rPr>
              <a:t> Dorsal Raphe</a:t>
            </a:r>
          </a:p>
          <a:p>
            <a:endParaRPr lang="en-US" sz="2400" b="1" dirty="0">
              <a:solidFill>
                <a:srgbClr val="7030A0"/>
              </a:solidFill>
            </a:endParaRPr>
          </a:p>
        </p:txBody>
      </p:sp>
      <p:sp>
        <p:nvSpPr>
          <p:cNvPr id="71" name="Freeform 70">
            <a:extLst>
              <a:ext uri="{FF2B5EF4-FFF2-40B4-BE49-F238E27FC236}">
                <a16:creationId xmlns:a16="http://schemas.microsoft.com/office/drawing/2014/main" id="{0637EF9E-CAB9-9542-B247-AC9F84E206B8}"/>
              </a:ext>
            </a:extLst>
          </p:cNvPr>
          <p:cNvSpPr/>
          <p:nvPr/>
        </p:nvSpPr>
        <p:spPr>
          <a:xfrm>
            <a:off x="5290245" y="905784"/>
            <a:ext cx="5226120" cy="569259"/>
          </a:xfrm>
          <a:custGeom>
            <a:avLst/>
            <a:gdLst>
              <a:gd name="connsiteX0" fmla="*/ 4174435 w 4174435"/>
              <a:gd name="connsiteY0" fmla="*/ 0 h 532575"/>
              <a:gd name="connsiteX1" fmla="*/ 2146852 w 4174435"/>
              <a:gd name="connsiteY1" fmla="*/ 477078 h 532575"/>
              <a:gd name="connsiteX2" fmla="*/ 0 w 4174435"/>
              <a:gd name="connsiteY2" fmla="*/ 503582 h 532575"/>
            </a:gdLst>
            <a:ahLst/>
            <a:cxnLst>
              <a:cxn ang="0">
                <a:pos x="connsiteX0" y="connsiteY0"/>
              </a:cxn>
              <a:cxn ang="0">
                <a:pos x="connsiteX1" y="connsiteY1"/>
              </a:cxn>
              <a:cxn ang="0">
                <a:pos x="connsiteX2" y="connsiteY2"/>
              </a:cxn>
            </a:cxnLst>
            <a:rect l="l" t="t" r="r" b="b"/>
            <a:pathLst>
              <a:path w="4174435" h="532575">
                <a:moveTo>
                  <a:pt x="4174435" y="0"/>
                </a:moveTo>
                <a:cubicBezTo>
                  <a:pt x="3508513" y="196574"/>
                  <a:pt x="2842591" y="393148"/>
                  <a:pt x="2146852" y="477078"/>
                </a:cubicBezTo>
                <a:cubicBezTo>
                  <a:pt x="1451113" y="561008"/>
                  <a:pt x="725556" y="532295"/>
                  <a:pt x="0" y="503582"/>
                </a:cubicBezTo>
              </a:path>
            </a:pathLst>
          </a:custGeom>
          <a:noFill/>
          <a:ln w="539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962D990E-B60A-5D4C-8ABB-894F9D990DDE}"/>
              </a:ext>
            </a:extLst>
          </p:cNvPr>
          <p:cNvSpPr txBox="1"/>
          <p:nvPr/>
        </p:nvSpPr>
        <p:spPr>
          <a:xfrm>
            <a:off x="8205965" y="340765"/>
            <a:ext cx="2902734" cy="523220"/>
          </a:xfrm>
          <a:prstGeom prst="rect">
            <a:avLst/>
          </a:prstGeom>
          <a:noFill/>
        </p:spPr>
        <p:txBody>
          <a:bodyPr wrap="square" rtlCol="0">
            <a:spAutoFit/>
          </a:bodyPr>
          <a:lstStyle/>
          <a:p>
            <a:r>
              <a:rPr lang="en-US" sz="2800" dirty="0">
                <a:latin typeface="Charter Roman" panose="02040503050506020203" pitchFamily="18" charset="0"/>
              </a:rPr>
              <a:t>= 5-HT</a:t>
            </a:r>
            <a:r>
              <a:rPr lang="en-US" sz="2800" baseline="-25000" dirty="0">
                <a:latin typeface="Charter Roman" panose="02040503050506020203" pitchFamily="18" charset="0"/>
              </a:rPr>
              <a:t>2A</a:t>
            </a:r>
            <a:endParaRPr lang="en-US" sz="2800" dirty="0">
              <a:latin typeface="Charter Roman" panose="02040503050506020203" pitchFamily="18" charset="0"/>
            </a:endParaRPr>
          </a:p>
        </p:txBody>
      </p:sp>
      <p:grpSp>
        <p:nvGrpSpPr>
          <p:cNvPr id="79" name="Group 78">
            <a:extLst>
              <a:ext uri="{FF2B5EF4-FFF2-40B4-BE49-F238E27FC236}">
                <a16:creationId xmlns:a16="http://schemas.microsoft.com/office/drawing/2014/main" id="{106C2E71-ED6E-744A-84FA-A72A4026D7ED}"/>
              </a:ext>
            </a:extLst>
          </p:cNvPr>
          <p:cNvGrpSpPr>
            <a:grpSpLocks noChangeAspect="1"/>
          </p:cNvGrpSpPr>
          <p:nvPr/>
        </p:nvGrpSpPr>
        <p:grpSpPr>
          <a:xfrm>
            <a:off x="4328739" y="995276"/>
            <a:ext cx="153786" cy="190184"/>
            <a:chOff x="2514600" y="9906000"/>
            <a:chExt cx="304800" cy="412522"/>
          </a:xfrm>
          <a:solidFill>
            <a:srgbClr val="9F71FF"/>
          </a:solidFill>
        </p:grpSpPr>
        <p:sp>
          <p:nvSpPr>
            <p:cNvPr id="80" name="Triangle 79">
              <a:extLst>
                <a:ext uri="{FF2B5EF4-FFF2-40B4-BE49-F238E27FC236}">
                  <a16:creationId xmlns:a16="http://schemas.microsoft.com/office/drawing/2014/main" id="{44A0EC34-A755-624B-82FF-EEAEE5DD9520}"/>
                </a:ext>
              </a:extLst>
            </p:cNvPr>
            <p:cNvSpPr/>
            <p:nvPr/>
          </p:nvSpPr>
          <p:spPr>
            <a:xfrm rot="10800000">
              <a:off x="2514600" y="9982200"/>
              <a:ext cx="304800" cy="33632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an 80">
              <a:extLst>
                <a:ext uri="{FF2B5EF4-FFF2-40B4-BE49-F238E27FC236}">
                  <a16:creationId xmlns:a16="http://schemas.microsoft.com/office/drawing/2014/main" id="{0544FE32-235D-C645-B11A-7804C5446F3D}"/>
                </a:ext>
              </a:extLst>
            </p:cNvPr>
            <p:cNvSpPr/>
            <p:nvPr/>
          </p:nvSpPr>
          <p:spPr>
            <a:xfrm>
              <a:off x="2514600" y="9906000"/>
              <a:ext cx="304800" cy="120363"/>
            </a:xfrm>
            <a:prstGeom prst="ca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503E3A0E-EE96-8046-81E1-2276F52A6E7B}"/>
              </a:ext>
            </a:extLst>
          </p:cNvPr>
          <p:cNvGrpSpPr>
            <a:grpSpLocks noChangeAspect="1"/>
          </p:cNvGrpSpPr>
          <p:nvPr/>
        </p:nvGrpSpPr>
        <p:grpSpPr>
          <a:xfrm>
            <a:off x="4639231" y="1399443"/>
            <a:ext cx="153786" cy="190184"/>
            <a:chOff x="2514600" y="9906000"/>
            <a:chExt cx="304800" cy="412522"/>
          </a:xfrm>
          <a:solidFill>
            <a:srgbClr val="9F71FF"/>
          </a:solidFill>
        </p:grpSpPr>
        <p:sp>
          <p:nvSpPr>
            <p:cNvPr id="83" name="Triangle 82">
              <a:extLst>
                <a:ext uri="{FF2B5EF4-FFF2-40B4-BE49-F238E27FC236}">
                  <a16:creationId xmlns:a16="http://schemas.microsoft.com/office/drawing/2014/main" id="{5E01A935-58FC-B94A-A5FA-D81751DB5B94}"/>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an 83">
              <a:extLst>
                <a:ext uri="{FF2B5EF4-FFF2-40B4-BE49-F238E27FC236}">
                  <a16:creationId xmlns:a16="http://schemas.microsoft.com/office/drawing/2014/main" id="{8847EB49-CD45-0341-A3C0-EED5EB664B0B}"/>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BDD8C3E7-54B9-E943-8D91-07619A764560}"/>
              </a:ext>
            </a:extLst>
          </p:cNvPr>
          <p:cNvGrpSpPr>
            <a:grpSpLocks noChangeAspect="1"/>
          </p:cNvGrpSpPr>
          <p:nvPr/>
        </p:nvGrpSpPr>
        <p:grpSpPr>
          <a:xfrm>
            <a:off x="3183409" y="1124531"/>
            <a:ext cx="153786" cy="190184"/>
            <a:chOff x="2514600" y="9906000"/>
            <a:chExt cx="304800" cy="412522"/>
          </a:xfrm>
          <a:solidFill>
            <a:srgbClr val="9F71FF"/>
          </a:solidFill>
        </p:grpSpPr>
        <p:sp>
          <p:nvSpPr>
            <p:cNvPr id="86" name="Triangle 85">
              <a:extLst>
                <a:ext uri="{FF2B5EF4-FFF2-40B4-BE49-F238E27FC236}">
                  <a16:creationId xmlns:a16="http://schemas.microsoft.com/office/drawing/2014/main" id="{F8C405B4-AA3E-3D4B-A389-9050BA8DFBC7}"/>
                </a:ext>
              </a:extLst>
            </p:cNvPr>
            <p:cNvSpPr/>
            <p:nvPr/>
          </p:nvSpPr>
          <p:spPr>
            <a:xfrm rot="10800000">
              <a:off x="2514600" y="9982200"/>
              <a:ext cx="304800" cy="33632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an 86">
              <a:extLst>
                <a:ext uri="{FF2B5EF4-FFF2-40B4-BE49-F238E27FC236}">
                  <a16:creationId xmlns:a16="http://schemas.microsoft.com/office/drawing/2014/main" id="{3E6FDF79-016E-B94E-9635-2F0E5F76A23A}"/>
                </a:ext>
              </a:extLst>
            </p:cNvPr>
            <p:cNvSpPr/>
            <p:nvPr/>
          </p:nvSpPr>
          <p:spPr>
            <a:xfrm>
              <a:off x="2514600" y="9906000"/>
              <a:ext cx="304800" cy="120363"/>
            </a:xfrm>
            <a:prstGeom prst="ca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7E4BC83B-9928-7047-86C2-B117D45BC71C}"/>
              </a:ext>
            </a:extLst>
          </p:cNvPr>
          <p:cNvGrpSpPr>
            <a:grpSpLocks noChangeAspect="1"/>
          </p:cNvGrpSpPr>
          <p:nvPr/>
        </p:nvGrpSpPr>
        <p:grpSpPr>
          <a:xfrm>
            <a:off x="2003811" y="1201125"/>
            <a:ext cx="153786" cy="190184"/>
            <a:chOff x="2514600" y="9906000"/>
            <a:chExt cx="304800" cy="412522"/>
          </a:xfrm>
          <a:solidFill>
            <a:srgbClr val="9F71FF"/>
          </a:solidFill>
        </p:grpSpPr>
        <p:sp>
          <p:nvSpPr>
            <p:cNvPr id="89" name="Triangle 88">
              <a:extLst>
                <a:ext uri="{FF2B5EF4-FFF2-40B4-BE49-F238E27FC236}">
                  <a16:creationId xmlns:a16="http://schemas.microsoft.com/office/drawing/2014/main" id="{7C2B4144-3CAD-474B-91AB-D78D4962B648}"/>
                </a:ext>
              </a:extLst>
            </p:cNvPr>
            <p:cNvSpPr/>
            <p:nvPr/>
          </p:nvSpPr>
          <p:spPr>
            <a:xfrm rot="10800000">
              <a:off x="2514600" y="9982200"/>
              <a:ext cx="304800" cy="33632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an 89">
              <a:extLst>
                <a:ext uri="{FF2B5EF4-FFF2-40B4-BE49-F238E27FC236}">
                  <a16:creationId xmlns:a16="http://schemas.microsoft.com/office/drawing/2014/main" id="{FB894F6E-0C39-9343-BEC1-F1EDB1549572}"/>
                </a:ext>
              </a:extLst>
            </p:cNvPr>
            <p:cNvSpPr/>
            <p:nvPr/>
          </p:nvSpPr>
          <p:spPr>
            <a:xfrm>
              <a:off x="2514600" y="9906000"/>
              <a:ext cx="304800" cy="120363"/>
            </a:xfrm>
            <a:prstGeom prst="ca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ADEA17D0-BA90-2342-998F-4337DC70EDE1}"/>
              </a:ext>
            </a:extLst>
          </p:cNvPr>
          <p:cNvGrpSpPr>
            <a:grpSpLocks noChangeAspect="1"/>
          </p:cNvGrpSpPr>
          <p:nvPr/>
        </p:nvGrpSpPr>
        <p:grpSpPr>
          <a:xfrm>
            <a:off x="1289307" y="1454934"/>
            <a:ext cx="153786" cy="190184"/>
            <a:chOff x="2514600" y="9906000"/>
            <a:chExt cx="304800" cy="412522"/>
          </a:xfrm>
          <a:solidFill>
            <a:srgbClr val="9F71FF"/>
          </a:solidFill>
        </p:grpSpPr>
        <p:sp>
          <p:nvSpPr>
            <p:cNvPr id="92" name="Triangle 91">
              <a:extLst>
                <a:ext uri="{FF2B5EF4-FFF2-40B4-BE49-F238E27FC236}">
                  <a16:creationId xmlns:a16="http://schemas.microsoft.com/office/drawing/2014/main" id="{50627545-B080-804B-AE6B-F0A30A340557}"/>
                </a:ext>
              </a:extLst>
            </p:cNvPr>
            <p:cNvSpPr/>
            <p:nvPr/>
          </p:nvSpPr>
          <p:spPr>
            <a:xfrm rot="10800000">
              <a:off x="2514600" y="9982200"/>
              <a:ext cx="304800" cy="33632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an 92">
              <a:extLst>
                <a:ext uri="{FF2B5EF4-FFF2-40B4-BE49-F238E27FC236}">
                  <a16:creationId xmlns:a16="http://schemas.microsoft.com/office/drawing/2014/main" id="{AE2497DC-2C8B-A340-BE4D-047A0A18758A}"/>
                </a:ext>
              </a:extLst>
            </p:cNvPr>
            <p:cNvSpPr/>
            <p:nvPr/>
          </p:nvSpPr>
          <p:spPr>
            <a:xfrm>
              <a:off x="2514600" y="9906000"/>
              <a:ext cx="304800" cy="120363"/>
            </a:xfrm>
            <a:prstGeom prst="ca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57F6AD6B-001C-9E4F-80BB-54CD739DF302}"/>
              </a:ext>
            </a:extLst>
          </p:cNvPr>
          <p:cNvGrpSpPr>
            <a:grpSpLocks noChangeAspect="1"/>
          </p:cNvGrpSpPr>
          <p:nvPr/>
        </p:nvGrpSpPr>
        <p:grpSpPr>
          <a:xfrm>
            <a:off x="1307262" y="1981449"/>
            <a:ext cx="153786" cy="190184"/>
            <a:chOff x="2514600" y="9906000"/>
            <a:chExt cx="304800" cy="412522"/>
          </a:xfrm>
          <a:solidFill>
            <a:srgbClr val="9F71FF"/>
          </a:solidFill>
        </p:grpSpPr>
        <p:sp>
          <p:nvSpPr>
            <p:cNvPr id="95" name="Triangle 94">
              <a:extLst>
                <a:ext uri="{FF2B5EF4-FFF2-40B4-BE49-F238E27FC236}">
                  <a16:creationId xmlns:a16="http://schemas.microsoft.com/office/drawing/2014/main" id="{6A2236DA-DAF7-544A-8955-F71AE2B6C91B}"/>
                </a:ext>
              </a:extLst>
            </p:cNvPr>
            <p:cNvSpPr/>
            <p:nvPr/>
          </p:nvSpPr>
          <p:spPr>
            <a:xfrm rot="10800000">
              <a:off x="2514600" y="9982200"/>
              <a:ext cx="304800" cy="33632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an 95">
              <a:extLst>
                <a:ext uri="{FF2B5EF4-FFF2-40B4-BE49-F238E27FC236}">
                  <a16:creationId xmlns:a16="http://schemas.microsoft.com/office/drawing/2014/main" id="{C1CDDC6C-4F1F-5B44-B7D4-562B49E85C4D}"/>
                </a:ext>
              </a:extLst>
            </p:cNvPr>
            <p:cNvSpPr/>
            <p:nvPr/>
          </p:nvSpPr>
          <p:spPr>
            <a:xfrm>
              <a:off x="2514600" y="9906000"/>
              <a:ext cx="304800" cy="120363"/>
            </a:xfrm>
            <a:prstGeom prst="ca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70E7F4F2-ABB0-C84A-B537-06885272F8E7}"/>
              </a:ext>
            </a:extLst>
          </p:cNvPr>
          <p:cNvGrpSpPr>
            <a:grpSpLocks noChangeAspect="1"/>
          </p:cNvGrpSpPr>
          <p:nvPr/>
        </p:nvGrpSpPr>
        <p:grpSpPr>
          <a:xfrm>
            <a:off x="2000158" y="2254199"/>
            <a:ext cx="153786" cy="190184"/>
            <a:chOff x="2514600" y="9906000"/>
            <a:chExt cx="304800" cy="412522"/>
          </a:xfrm>
          <a:solidFill>
            <a:srgbClr val="9F71FF"/>
          </a:solidFill>
        </p:grpSpPr>
        <p:sp>
          <p:nvSpPr>
            <p:cNvPr id="98" name="Triangle 97">
              <a:extLst>
                <a:ext uri="{FF2B5EF4-FFF2-40B4-BE49-F238E27FC236}">
                  <a16:creationId xmlns:a16="http://schemas.microsoft.com/office/drawing/2014/main" id="{DE30193E-647C-A147-BF14-6B92259DC83E}"/>
                </a:ext>
              </a:extLst>
            </p:cNvPr>
            <p:cNvSpPr/>
            <p:nvPr/>
          </p:nvSpPr>
          <p:spPr>
            <a:xfrm rot="10800000">
              <a:off x="2514600" y="9982200"/>
              <a:ext cx="304800" cy="33632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an 98">
              <a:extLst>
                <a:ext uri="{FF2B5EF4-FFF2-40B4-BE49-F238E27FC236}">
                  <a16:creationId xmlns:a16="http://schemas.microsoft.com/office/drawing/2014/main" id="{B47699F6-8DE9-2044-89E9-480802B3F4BC}"/>
                </a:ext>
              </a:extLst>
            </p:cNvPr>
            <p:cNvSpPr/>
            <p:nvPr/>
          </p:nvSpPr>
          <p:spPr>
            <a:xfrm>
              <a:off x="2514600" y="9906000"/>
              <a:ext cx="304800" cy="120363"/>
            </a:xfrm>
            <a:prstGeom prst="ca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a:extLst>
              <a:ext uri="{FF2B5EF4-FFF2-40B4-BE49-F238E27FC236}">
                <a16:creationId xmlns:a16="http://schemas.microsoft.com/office/drawing/2014/main" id="{52323C37-B0F0-3343-B4DC-20B77D71F82E}"/>
              </a:ext>
            </a:extLst>
          </p:cNvPr>
          <p:cNvGrpSpPr>
            <a:grpSpLocks noChangeAspect="1"/>
          </p:cNvGrpSpPr>
          <p:nvPr/>
        </p:nvGrpSpPr>
        <p:grpSpPr>
          <a:xfrm>
            <a:off x="3701596" y="2166768"/>
            <a:ext cx="153786" cy="190184"/>
            <a:chOff x="2514600" y="9906000"/>
            <a:chExt cx="304800" cy="412522"/>
          </a:xfrm>
          <a:solidFill>
            <a:srgbClr val="9F71FF"/>
          </a:solidFill>
        </p:grpSpPr>
        <p:sp>
          <p:nvSpPr>
            <p:cNvPr id="101" name="Triangle 100">
              <a:extLst>
                <a:ext uri="{FF2B5EF4-FFF2-40B4-BE49-F238E27FC236}">
                  <a16:creationId xmlns:a16="http://schemas.microsoft.com/office/drawing/2014/main" id="{9A9E40FB-46F2-C54D-B943-7AE14FEBB49B}"/>
                </a:ext>
              </a:extLst>
            </p:cNvPr>
            <p:cNvSpPr/>
            <p:nvPr/>
          </p:nvSpPr>
          <p:spPr>
            <a:xfrm rot="10800000">
              <a:off x="2514600" y="9982200"/>
              <a:ext cx="304800" cy="33632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an 101">
              <a:extLst>
                <a:ext uri="{FF2B5EF4-FFF2-40B4-BE49-F238E27FC236}">
                  <a16:creationId xmlns:a16="http://schemas.microsoft.com/office/drawing/2014/main" id="{2B31D6C9-28BD-924E-9F1A-D21009E453BC}"/>
                </a:ext>
              </a:extLst>
            </p:cNvPr>
            <p:cNvSpPr/>
            <p:nvPr/>
          </p:nvSpPr>
          <p:spPr>
            <a:xfrm>
              <a:off x="2514600" y="9906000"/>
              <a:ext cx="304800" cy="120363"/>
            </a:xfrm>
            <a:prstGeom prst="ca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58378A3E-3CD7-7D4E-AB66-B9E91129BA72}"/>
              </a:ext>
            </a:extLst>
          </p:cNvPr>
          <p:cNvGrpSpPr>
            <a:grpSpLocks noChangeAspect="1"/>
          </p:cNvGrpSpPr>
          <p:nvPr/>
        </p:nvGrpSpPr>
        <p:grpSpPr>
          <a:xfrm>
            <a:off x="3685404" y="1298191"/>
            <a:ext cx="167314" cy="206915"/>
            <a:chOff x="2514600" y="9906000"/>
            <a:chExt cx="304800" cy="412522"/>
          </a:xfrm>
          <a:solidFill>
            <a:srgbClr val="FF7300"/>
          </a:solidFill>
        </p:grpSpPr>
        <p:sp>
          <p:nvSpPr>
            <p:cNvPr id="104" name="Triangle 103">
              <a:extLst>
                <a:ext uri="{FF2B5EF4-FFF2-40B4-BE49-F238E27FC236}">
                  <a16:creationId xmlns:a16="http://schemas.microsoft.com/office/drawing/2014/main" id="{8FCAA969-B147-554A-AD3E-84076A926559}"/>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an 104">
              <a:extLst>
                <a:ext uri="{FF2B5EF4-FFF2-40B4-BE49-F238E27FC236}">
                  <a16:creationId xmlns:a16="http://schemas.microsoft.com/office/drawing/2014/main" id="{F71BE065-418E-FC41-9178-D2089B820B8D}"/>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a16="http://schemas.microsoft.com/office/drawing/2014/main" id="{65E5635F-9CFD-1B46-9621-423990FB061A}"/>
              </a:ext>
            </a:extLst>
          </p:cNvPr>
          <p:cNvGrpSpPr>
            <a:grpSpLocks noChangeAspect="1"/>
          </p:cNvGrpSpPr>
          <p:nvPr/>
        </p:nvGrpSpPr>
        <p:grpSpPr>
          <a:xfrm>
            <a:off x="4339325" y="2168761"/>
            <a:ext cx="167314" cy="206915"/>
            <a:chOff x="2514600" y="9906000"/>
            <a:chExt cx="304800" cy="412522"/>
          </a:xfrm>
          <a:solidFill>
            <a:srgbClr val="FF7300"/>
          </a:solidFill>
        </p:grpSpPr>
        <p:sp>
          <p:nvSpPr>
            <p:cNvPr id="107" name="Triangle 106">
              <a:extLst>
                <a:ext uri="{FF2B5EF4-FFF2-40B4-BE49-F238E27FC236}">
                  <a16:creationId xmlns:a16="http://schemas.microsoft.com/office/drawing/2014/main" id="{6E760D72-F3DB-974C-904C-02092272500C}"/>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an 107">
              <a:extLst>
                <a:ext uri="{FF2B5EF4-FFF2-40B4-BE49-F238E27FC236}">
                  <a16:creationId xmlns:a16="http://schemas.microsoft.com/office/drawing/2014/main" id="{50631A47-EFD6-154C-99FD-540B891F8944}"/>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a:extLst>
              <a:ext uri="{FF2B5EF4-FFF2-40B4-BE49-F238E27FC236}">
                <a16:creationId xmlns:a16="http://schemas.microsoft.com/office/drawing/2014/main" id="{772B5ABC-4FBE-C648-AB2A-D8821D946253}"/>
              </a:ext>
            </a:extLst>
          </p:cNvPr>
          <p:cNvGrpSpPr>
            <a:grpSpLocks noChangeAspect="1"/>
          </p:cNvGrpSpPr>
          <p:nvPr/>
        </p:nvGrpSpPr>
        <p:grpSpPr>
          <a:xfrm>
            <a:off x="4605178" y="1809446"/>
            <a:ext cx="167314" cy="206915"/>
            <a:chOff x="2514600" y="9906000"/>
            <a:chExt cx="304800" cy="412522"/>
          </a:xfrm>
          <a:solidFill>
            <a:srgbClr val="FF7300"/>
          </a:solidFill>
        </p:grpSpPr>
        <p:sp>
          <p:nvSpPr>
            <p:cNvPr id="110" name="Triangle 109">
              <a:extLst>
                <a:ext uri="{FF2B5EF4-FFF2-40B4-BE49-F238E27FC236}">
                  <a16:creationId xmlns:a16="http://schemas.microsoft.com/office/drawing/2014/main" id="{FC43E955-842B-5C4D-9C34-F807ACB1BFCA}"/>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an 110">
              <a:extLst>
                <a:ext uri="{FF2B5EF4-FFF2-40B4-BE49-F238E27FC236}">
                  <a16:creationId xmlns:a16="http://schemas.microsoft.com/office/drawing/2014/main" id="{666D7F3C-7ECE-3D4C-8A93-6F780091E657}"/>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49D28F77-CFDD-F143-A115-6F54315D03DA}"/>
              </a:ext>
            </a:extLst>
          </p:cNvPr>
          <p:cNvGrpSpPr>
            <a:grpSpLocks noChangeAspect="1"/>
          </p:cNvGrpSpPr>
          <p:nvPr/>
        </p:nvGrpSpPr>
        <p:grpSpPr>
          <a:xfrm>
            <a:off x="1601033" y="1569538"/>
            <a:ext cx="167314" cy="206915"/>
            <a:chOff x="2514600" y="9906000"/>
            <a:chExt cx="304800" cy="412522"/>
          </a:xfrm>
          <a:solidFill>
            <a:srgbClr val="FF7300"/>
          </a:solidFill>
        </p:grpSpPr>
        <p:sp>
          <p:nvSpPr>
            <p:cNvPr id="113" name="Triangle 112">
              <a:extLst>
                <a:ext uri="{FF2B5EF4-FFF2-40B4-BE49-F238E27FC236}">
                  <a16:creationId xmlns:a16="http://schemas.microsoft.com/office/drawing/2014/main" id="{6A2EE76B-0C58-9F47-AD57-96423792A676}"/>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an 113">
              <a:extLst>
                <a:ext uri="{FF2B5EF4-FFF2-40B4-BE49-F238E27FC236}">
                  <a16:creationId xmlns:a16="http://schemas.microsoft.com/office/drawing/2014/main" id="{54F6699B-E1C1-3A4A-AC9F-3D423AF5677A}"/>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9EA16F22-F99C-4B4B-B6A5-61649B01B137}"/>
              </a:ext>
            </a:extLst>
          </p:cNvPr>
          <p:cNvGrpSpPr>
            <a:grpSpLocks noChangeAspect="1"/>
          </p:cNvGrpSpPr>
          <p:nvPr/>
        </p:nvGrpSpPr>
        <p:grpSpPr>
          <a:xfrm>
            <a:off x="2226040" y="2235035"/>
            <a:ext cx="167314" cy="206915"/>
            <a:chOff x="2514600" y="9906000"/>
            <a:chExt cx="304800" cy="412522"/>
          </a:xfrm>
          <a:solidFill>
            <a:srgbClr val="FF7300"/>
          </a:solidFill>
        </p:grpSpPr>
        <p:sp>
          <p:nvSpPr>
            <p:cNvPr id="116" name="Triangle 115">
              <a:extLst>
                <a:ext uri="{FF2B5EF4-FFF2-40B4-BE49-F238E27FC236}">
                  <a16:creationId xmlns:a16="http://schemas.microsoft.com/office/drawing/2014/main" id="{B270B075-9203-E946-B196-1D65FDF14ED9}"/>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an 116">
              <a:extLst>
                <a:ext uri="{FF2B5EF4-FFF2-40B4-BE49-F238E27FC236}">
                  <a16:creationId xmlns:a16="http://schemas.microsoft.com/office/drawing/2014/main" id="{8C0A0C64-35C8-D64A-B864-739100E793CB}"/>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 name="Oval 125">
            <a:extLst>
              <a:ext uri="{FF2B5EF4-FFF2-40B4-BE49-F238E27FC236}">
                <a16:creationId xmlns:a16="http://schemas.microsoft.com/office/drawing/2014/main" id="{D47317F0-A951-BA42-9BA3-9271282E9F06}"/>
              </a:ext>
            </a:extLst>
          </p:cNvPr>
          <p:cNvSpPr>
            <a:spLocks noChangeAspect="1"/>
          </p:cNvSpPr>
          <p:nvPr/>
        </p:nvSpPr>
        <p:spPr>
          <a:xfrm>
            <a:off x="4942650" y="1399443"/>
            <a:ext cx="152158" cy="150262"/>
          </a:xfrm>
          <a:prstGeom prst="ellipse">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5" name="Straight Arrow Connector 134">
            <a:extLst>
              <a:ext uri="{FF2B5EF4-FFF2-40B4-BE49-F238E27FC236}">
                <a16:creationId xmlns:a16="http://schemas.microsoft.com/office/drawing/2014/main" id="{1EDFB90F-0DD4-F142-B1F9-B66E56845F12}"/>
              </a:ext>
            </a:extLst>
          </p:cNvPr>
          <p:cNvCxnSpPr>
            <a:cxnSpLocks/>
          </p:cNvCxnSpPr>
          <p:nvPr/>
        </p:nvCxnSpPr>
        <p:spPr>
          <a:xfrm flipH="1" flipV="1">
            <a:off x="5801310" y="1589628"/>
            <a:ext cx="1265546" cy="18349"/>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7" name="Oval 136">
            <a:extLst>
              <a:ext uri="{FF2B5EF4-FFF2-40B4-BE49-F238E27FC236}">
                <a16:creationId xmlns:a16="http://schemas.microsoft.com/office/drawing/2014/main" id="{39256419-ED6F-7E44-9756-696426F250AC}"/>
              </a:ext>
            </a:extLst>
          </p:cNvPr>
          <p:cNvSpPr>
            <a:spLocks noChangeAspect="1"/>
          </p:cNvSpPr>
          <p:nvPr/>
        </p:nvSpPr>
        <p:spPr>
          <a:xfrm>
            <a:off x="5147840" y="1912053"/>
            <a:ext cx="152158" cy="150262"/>
          </a:xfrm>
          <a:prstGeom prst="ellipse">
            <a:avLst/>
          </a:prstGeom>
          <a:solidFill>
            <a:srgbClr val="FF73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extBox 139">
            <a:extLst>
              <a:ext uri="{FF2B5EF4-FFF2-40B4-BE49-F238E27FC236}">
                <a16:creationId xmlns:a16="http://schemas.microsoft.com/office/drawing/2014/main" id="{DFB720D3-83BD-784B-BB9C-1BA141498830}"/>
              </a:ext>
            </a:extLst>
          </p:cNvPr>
          <p:cNvSpPr txBox="1"/>
          <p:nvPr/>
        </p:nvSpPr>
        <p:spPr>
          <a:xfrm>
            <a:off x="5777718" y="998057"/>
            <a:ext cx="1404872" cy="461665"/>
          </a:xfrm>
          <a:prstGeom prst="rect">
            <a:avLst/>
          </a:prstGeom>
          <a:noFill/>
        </p:spPr>
        <p:txBody>
          <a:bodyPr wrap="none" rtlCol="0">
            <a:spAutoFit/>
          </a:bodyPr>
          <a:lstStyle/>
          <a:p>
            <a:r>
              <a:rPr lang="en-US" sz="2400" dirty="0">
                <a:solidFill>
                  <a:srgbClr val="7030A0"/>
                </a:solidFill>
              </a:rPr>
              <a:t>Serotonin</a:t>
            </a:r>
          </a:p>
        </p:txBody>
      </p:sp>
      <p:sp>
        <p:nvSpPr>
          <p:cNvPr id="145" name="Content Placeholder 2">
            <a:extLst>
              <a:ext uri="{FF2B5EF4-FFF2-40B4-BE49-F238E27FC236}">
                <a16:creationId xmlns:a16="http://schemas.microsoft.com/office/drawing/2014/main" id="{0435F2CC-6E0D-1849-882E-C6516A91552C}"/>
              </a:ext>
            </a:extLst>
          </p:cNvPr>
          <p:cNvSpPr>
            <a:spLocks noGrp="1"/>
          </p:cNvSpPr>
          <p:nvPr>
            <p:ph idx="1"/>
          </p:nvPr>
        </p:nvSpPr>
        <p:spPr>
          <a:xfrm>
            <a:off x="-250911" y="949077"/>
            <a:ext cx="1035170" cy="6293094"/>
          </a:xfrm>
        </p:spPr>
        <p:txBody>
          <a:bodyPr>
            <a:normAutofit/>
          </a:bodyPr>
          <a:lstStyle/>
          <a:p>
            <a:pPr marL="228600" lvl="1" indent="0">
              <a:lnSpc>
                <a:spcPct val="160000"/>
              </a:lnSpc>
              <a:buNone/>
            </a:pPr>
            <a:r>
              <a:rPr lang="en-US" sz="2400" dirty="0"/>
              <a:t>I</a:t>
            </a:r>
          </a:p>
          <a:p>
            <a:pPr marL="228600" lvl="1" indent="0">
              <a:lnSpc>
                <a:spcPct val="160000"/>
              </a:lnSpc>
              <a:buNone/>
            </a:pPr>
            <a:endParaRPr lang="en-US" sz="2400" dirty="0"/>
          </a:p>
          <a:p>
            <a:pPr marL="228600" lvl="1" indent="0">
              <a:lnSpc>
                <a:spcPct val="160000"/>
              </a:lnSpc>
              <a:buNone/>
            </a:pPr>
            <a:r>
              <a:rPr lang="en-US" sz="2400" dirty="0"/>
              <a:t>II /III</a:t>
            </a:r>
          </a:p>
          <a:p>
            <a:pPr marL="228600" lvl="1" indent="0">
              <a:lnSpc>
                <a:spcPct val="160000"/>
              </a:lnSpc>
              <a:buNone/>
            </a:pPr>
            <a:endParaRPr lang="en-US" sz="2400" dirty="0"/>
          </a:p>
          <a:p>
            <a:pPr marL="228600" lvl="1" indent="0">
              <a:lnSpc>
                <a:spcPct val="160000"/>
              </a:lnSpc>
              <a:buNone/>
            </a:pPr>
            <a:r>
              <a:rPr lang="en-US" sz="2400" dirty="0"/>
              <a:t>IV</a:t>
            </a:r>
          </a:p>
          <a:p>
            <a:pPr marL="228600" lvl="1" indent="0">
              <a:lnSpc>
                <a:spcPct val="160000"/>
              </a:lnSpc>
              <a:buNone/>
            </a:pPr>
            <a:endParaRPr lang="en-US" sz="2400" dirty="0"/>
          </a:p>
          <a:p>
            <a:pPr marL="228600" lvl="1" indent="0">
              <a:lnSpc>
                <a:spcPct val="160000"/>
              </a:lnSpc>
              <a:buNone/>
            </a:pPr>
            <a:r>
              <a:rPr lang="en-US" sz="2400" dirty="0"/>
              <a:t>V</a:t>
            </a:r>
          </a:p>
          <a:p>
            <a:pPr marL="228600" lvl="1" indent="0">
              <a:lnSpc>
                <a:spcPct val="160000"/>
              </a:lnSpc>
              <a:buNone/>
            </a:pPr>
            <a:endParaRPr lang="en-US" sz="2400" dirty="0"/>
          </a:p>
          <a:p>
            <a:pPr marL="228600" lvl="1" indent="0">
              <a:lnSpc>
                <a:spcPct val="160000"/>
              </a:lnSpc>
              <a:buNone/>
            </a:pPr>
            <a:r>
              <a:rPr lang="en-US" sz="2400" dirty="0"/>
              <a:t>VI</a:t>
            </a:r>
          </a:p>
        </p:txBody>
      </p:sp>
      <p:grpSp>
        <p:nvGrpSpPr>
          <p:cNvPr id="153" name="Group 152">
            <a:extLst>
              <a:ext uri="{FF2B5EF4-FFF2-40B4-BE49-F238E27FC236}">
                <a16:creationId xmlns:a16="http://schemas.microsoft.com/office/drawing/2014/main" id="{A04147F7-C2D2-1948-AF35-3B468F8C039E}"/>
              </a:ext>
            </a:extLst>
          </p:cNvPr>
          <p:cNvGrpSpPr>
            <a:grpSpLocks noChangeAspect="1"/>
          </p:cNvGrpSpPr>
          <p:nvPr/>
        </p:nvGrpSpPr>
        <p:grpSpPr>
          <a:xfrm>
            <a:off x="3525784" y="2039895"/>
            <a:ext cx="170104" cy="210367"/>
            <a:chOff x="2514600" y="9906000"/>
            <a:chExt cx="304800" cy="412522"/>
          </a:xfrm>
          <a:solidFill>
            <a:srgbClr val="FF7300"/>
          </a:solidFill>
        </p:grpSpPr>
        <p:sp>
          <p:nvSpPr>
            <p:cNvPr id="154" name="Triangle 153">
              <a:extLst>
                <a:ext uri="{FF2B5EF4-FFF2-40B4-BE49-F238E27FC236}">
                  <a16:creationId xmlns:a16="http://schemas.microsoft.com/office/drawing/2014/main" id="{6A866D37-0F5C-C045-AA44-C6180E0DF5B3}"/>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an 154">
              <a:extLst>
                <a:ext uri="{FF2B5EF4-FFF2-40B4-BE49-F238E27FC236}">
                  <a16:creationId xmlns:a16="http://schemas.microsoft.com/office/drawing/2014/main" id="{4C3FF338-585B-344C-8345-B171B61141F8}"/>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5056C751-2907-B349-B5B4-BF0B7985EDCE}"/>
              </a:ext>
            </a:extLst>
          </p:cNvPr>
          <p:cNvGrpSpPr>
            <a:grpSpLocks noChangeAspect="1"/>
          </p:cNvGrpSpPr>
          <p:nvPr/>
        </p:nvGrpSpPr>
        <p:grpSpPr>
          <a:xfrm>
            <a:off x="2409320" y="1466441"/>
            <a:ext cx="153786" cy="190184"/>
            <a:chOff x="2514600" y="9906000"/>
            <a:chExt cx="304800" cy="412522"/>
          </a:xfrm>
          <a:solidFill>
            <a:srgbClr val="9F71FF"/>
          </a:solidFill>
        </p:grpSpPr>
        <p:sp>
          <p:nvSpPr>
            <p:cNvPr id="160" name="Triangle 159">
              <a:extLst>
                <a:ext uri="{FF2B5EF4-FFF2-40B4-BE49-F238E27FC236}">
                  <a16:creationId xmlns:a16="http://schemas.microsoft.com/office/drawing/2014/main" id="{78663E5F-76D6-A047-A926-FC8CB33795CD}"/>
                </a:ext>
              </a:extLst>
            </p:cNvPr>
            <p:cNvSpPr/>
            <p:nvPr/>
          </p:nvSpPr>
          <p:spPr>
            <a:xfrm rot="10800000">
              <a:off x="2514600" y="9982200"/>
              <a:ext cx="304800" cy="33632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Can 160">
              <a:extLst>
                <a:ext uri="{FF2B5EF4-FFF2-40B4-BE49-F238E27FC236}">
                  <a16:creationId xmlns:a16="http://schemas.microsoft.com/office/drawing/2014/main" id="{10637604-2A53-2543-B6A4-691C575BBA78}"/>
                </a:ext>
              </a:extLst>
            </p:cNvPr>
            <p:cNvSpPr/>
            <p:nvPr/>
          </p:nvSpPr>
          <p:spPr>
            <a:xfrm>
              <a:off x="2514600" y="9906000"/>
              <a:ext cx="304800" cy="120363"/>
            </a:xfrm>
            <a:prstGeom prst="ca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EE21D915-25CB-3444-8AAD-E91BC037FEB4}"/>
              </a:ext>
            </a:extLst>
          </p:cNvPr>
          <p:cNvGrpSpPr>
            <a:grpSpLocks noChangeAspect="1"/>
          </p:cNvGrpSpPr>
          <p:nvPr/>
        </p:nvGrpSpPr>
        <p:grpSpPr>
          <a:xfrm>
            <a:off x="3393447" y="1609883"/>
            <a:ext cx="153786" cy="190184"/>
            <a:chOff x="2514600" y="9906000"/>
            <a:chExt cx="304800" cy="412522"/>
          </a:xfrm>
          <a:solidFill>
            <a:srgbClr val="9F71FF"/>
          </a:solidFill>
        </p:grpSpPr>
        <p:sp>
          <p:nvSpPr>
            <p:cNvPr id="163" name="Triangle 162">
              <a:extLst>
                <a:ext uri="{FF2B5EF4-FFF2-40B4-BE49-F238E27FC236}">
                  <a16:creationId xmlns:a16="http://schemas.microsoft.com/office/drawing/2014/main" id="{952ADA25-4417-384A-BD66-85BC3C28C61D}"/>
                </a:ext>
              </a:extLst>
            </p:cNvPr>
            <p:cNvSpPr/>
            <p:nvPr/>
          </p:nvSpPr>
          <p:spPr>
            <a:xfrm rot="10800000">
              <a:off x="2514600" y="9982200"/>
              <a:ext cx="304800" cy="33632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Can 163">
              <a:extLst>
                <a:ext uri="{FF2B5EF4-FFF2-40B4-BE49-F238E27FC236}">
                  <a16:creationId xmlns:a16="http://schemas.microsoft.com/office/drawing/2014/main" id="{6F181438-A366-0544-BF3E-1FFFEFFB75E6}"/>
                </a:ext>
              </a:extLst>
            </p:cNvPr>
            <p:cNvSpPr/>
            <p:nvPr/>
          </p:nvSpPr>
          <p:spPr>
            <a:xfrm>
              <a:off x="2514600" y="9906000"/>
              <a:ext cx="304800" cy="120363"/>
            </a:xfrm>
            <a:prstGeom prst="ca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a:extLst>
              <a:ext uri="{FF2B5EF4-FFF2-40B4-BE49-F238E27FC236}">
                <a16:creationId xmlns:a16="http://schemas.microsoft.com/office/drawing/2014/main" id="{DCEFAD30-30E0-764D-996D-576EDF6BF324}"/>
              </a:ext>
            </a:extLst>
          </p:cNvPr>
          <p:cNvSpPr/>
          <p:nvPr/>
        </p:nvSpPr>
        <p:spPr>
          <a:xfrm>
            <a:off x="10516364" y="656300"/>
            <a:ext cx="477401" cy="436964"/>
          </a:xfrm>
          <a:prstGeom prst="ellipse">
            <a:avLst/>
          </a:prstGeom>
          <a:solidFill>
            <a:schemeClr val="accent5">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61B1605F-4D61-7440-B5CC-4F9EEBFA3753}"/>
              </a:ext>
            </a:extLst>
          </p:cNvPr>
          <p:cNvSpPr/>
          <p:nvPr/>
        </p:nvSpPr>
        <p:spPr>
          <a:xfrm>
            <a:off x="3028951" y="5829300"/>
            <a:ext cx="5967566" cy="889139"/>
          </a:xfrm>
          <a:custGeom>
            <a:avLst/>
            <a:gdLst>
              <a:gd name="connsiteX0" fmla="*/ 0 w 6515100"/>
              <a:gd name="connsiteY0" fmla="*/ 0 h 889139"/>
              <a:gd name="connsiteX1" fmla="*/ 1457325 w 6515100"/>
              <a:gd name="connsiteY1" fmla="*/ 871538 h 889139"/>
              <a:gd name="connsiteX2" fmla="*/ 6515100 w 6515100"/>
              <a:gd name="connsiteY2" fmla="*/ 500063 h 889139"/>
            </a:gdLst>
            <a:ahLst/>
            <a:cxnLst>
              <a:cxn ang="0">
                <a:pos x="connsiteX0" y="connsiteY0"/>
              </a:cxn>
              <a:cxn ang="0">
                <a:pos x="connsiteX1" y="connsiteY1"/>
              </a:cxn>
              <a:cxn ang="0">
                <a:pos x="connsiteX2" y="connsiteY2"/>
              </a:cxn>
            </a:cxnLst>
            <a:rect l="l" t="t" r="r" b="b"/>
            <a:pathLst>
              <a:path w="6515100" h="889139">
                <a:moveTo>
                  <a:pt x="0" y="0"/>
                </a:moveTo>
                <a:cubicBezTo>
                  <a:pt x="185737" y="394097"/>
                  <a:pt x="371475" y="788194"/>
                  <a:pt x="1457325" y="871538"/>
                </a:cubicBezTo>
                <a:cubicBezTo>
                  <a:pt x="2543175" y="954882"/>
                  <a:pt x="4529137" y="727472"/>
                  <a:pt x="6515100" y="500063"/>
                </a:cubicBezTo>
              </a:path>
            </a:pathLst>
          </a:custGeom>
          <a:no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8" name="Group 157">
            <a:extLst>
              <a:ext uri="{FF2B5EF4-FFF2-40B4-BE49-F238E27FC236}">
                <a16:creationId xmlns:a16="http://schemas.microsoft.com/office/drawing/2014/main" id="{96AF3A12-E2BA-6D41-BA48-D68EF2C98D64}"/>
              </a:ext>
            </a:extLst>
          </p:cNvPr>
          <p:cNvGrpSpPr/>
          <p:nvPr/>
        </p:nvGrpSpPr>
        <p:grpSpPr>
          <a:xfrm rot="6157653">
            <a:off x="8919095" y="6092613"/>
            <a:ext cx="424637" cy="321274"/>
            <a:chOff x="3895549" y="4240960"/>
            <a:chExt cx="133670" cy="94904"/>
          </a:xfrm>
        </p:grpSpPr>
        <p:cxnSp>
          <p:nvCxnSpPr>
            <p:cNvPr id="165" name="Straight Connector 164">
              <a:extLst>
                <a:ext uri="{FF2B5EF4-FFF2-40B4-BE49-F238E27FC236}">
                  <a16:creationId xmlns:a16="http://schemas.microsoft.com/office/drawing/2014/main" id="{A5CA2550-F952-F141-B067-0124E6231FA2}"/>
                </a:ext>
              </a:extLst>
            </p:cNvPr>
            <p:cNvCxnSpPr/>
            <p:nvPr/>
          </p:nvCxnSpPr>
          <p:spPr>
            <a:xfrm flipH="1" flipV="1">
              <a:off x="3895549" y="4301532"/>
              <a:ext cx="98671" cy="34332"/>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DBD5B2D0-316B-5647-B44C-5D9ADA481265}"/>
                </a:ext>
              </a:extLst>
            </p:cNvPr>
            <p:cNvCxnSpPr/>
            <p:nvPr/>
          </p:nvCxnSpPr>
          <p:spPr>
            <a:xfrm flipV="1">
              <a:off x="3994220" y="4240960"/>
              <a:ext cx="34999" cy="91049"/>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68" name="Explosion 1 167">
            <a:extLst>
              <a:ext uri="{FF2B5EF4-FFF2-40B4-BE49-F238E27FC236}">
                <a16:creationId xmlns:a16="http://schemas.microsoft.com/office/drawing/2014/main" id="{6C45FC55-513E-C447-8E41-B8131D184EAE}"/>
              </a:ext>
            </a:extLst>
          </p:cNvPr>
          <p:cNvSpPr/>
          <p:nvPr/>
        </p:nvSpPr>
        <p:spPr>
          <a:xfrm>
            <a:off x="8802109" y="6025382"/>
            <a:ext cx="457200" cy="516800"/>
          </a:xfrm>
          <a:prstGeom prst="irregularSeal1">
            <a:avLst/>
          </a:prstGeom>
          <a:noFill/>
          <a:ln w="25400">
            <a:solidFill>
              <a:srgbClr val="FC8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FEF9B16-01A1-7B42-93BB-BECE973A0AF8}"/>
              </a:ext>
            </a:extLst>
          </p:cNvPr>
          <p:cNvSpPr txBox="1"/>
          <p:nvPr/>
        </p:nvSpPr>
        <p:spPr>
          <a:xfrm>
            <a:off x="9445856" y="5556442"/>
            <a:ext cx="1126014" cy="1600438"/>
          </a:xfrm>
          <a:prstGeom prst="rect">
            <a:avLst/>
          </a:prstGeom>
          <a:noFill/>
        </p:spPr>
        <p:txBody>
          <a:bodyPr wrap="none" rtlCol="0">
            <a:spAutoFit/>
          </a:bodyPr>
          <a:lstStyle/>
          <a:p>
            <a:pPr algn="ctr"/>
            <a:r>
              <a:rPr lang="en-US" sz="1600" dirty="0"/>
              <a:t>Cortex</a:t>
            </a:r>
          </a:p>
          <a:p>
            <a:pPr algn="ctr"/>
            <a:r>
              <a:rPr lang="en-US" sz="1600" dirty="0"/>
              <a:t>Amygdala</a:t>
            </a:r>
          </a:p>
          <a:p>
            <a:pPr algn="ctr"/>
            <a:r>
              <a:rPr lang="en-US" sz="1600" dirty="0"/>
              <a:t>PAG</a:t>
            </a:r>
          </a:p>
          <a:p>
            <a:pPr algn="ctr"/>
            <a:r>
              <a:rPr lang="en-US" sz="1600" dirty="0"/>
              <a:t>Brain stem</a:t>
            </a:r>
          </a:p>
          <a:p>
            <a:pPr algn="ctr"/>
            <a:r>
              <a:rPr lang="en-US" sz="1600" dirty="0"/>
              <a:t>Spinal Cord</a:t>
            </a:r>
          </a:p>
          <a:p>
            <a:pPr algn="ctr"/>
            <a:endParaRPr lang="en-US" sz="1600" dirty="0"/>
          </a:p>
        </p:txBody>
      </p:sp>
      <p:grpSp>
        <p:nvGrpSpPr>
          <p:cNvPr id="169" name="Group 168">
            <a:extLst>
              <a:ext uri="{FF2B5EF4-FFF2-40B4-BE49-F238E27FC236}">
                <a16:creationId xmlns:a16="http://schemas.microsoft.com/office/drawing/2014/main" id="{0A53E609-F3BE-3F49-B499-BF13B735AF67}"/>
              </a:ext>
            </a:extLst>
          </p:cNvPr>
          <p:cNvGrpSpPr/>
          <p:nvPr/>
        </p:nvGrpSpPr>
        <p:grpSpPr>
          <a:xfrm>
            <a:off x="7837714" y="425855"/>
            <a:ext cx="446855" cy="523221"/>
            <a:chOff x="2514600" y="9906000"/>
            <a:chExt cx="304800" cy="412522"/>
          </a:xfrm>
          <a:solidFill>
            <a:srgbClr val="9F71FF"/>
          </a:solidFill>
        </p:grpSpPr>
        <p:sp>
          <p:nvSpPr>
            <p:cNvPr id="170" name="Triangle 169">
              <a:extLst>
                <a:ext uri="{FF2B5EF4-FFF2-40B4-BE49-F238E27FC236}">
                  <a16:creationId xmlns:a16="http://schemas.microsoft.com/office/drawing/2014/main" id="{975AC97E-5671-3045-B3EE-925414329F5B}"/>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an 170">
              <a:extLst>
                <a:ext uri="{FF2B5EF4-FFF2-40B4-BE49-F238E27FC236}">
                  <a16:creationId xmlns:a16="http://schemas.microsoft.com/office/drawing/2014/main" id="{BF34B52F-93DC-FB4E-AE6F-72F75B5D9A4F}"/>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2" name="TextBox 171">
            <a:extLst>
              <a:ext uri="{FF2B5EF4-FFF2-40B4-BE49-F238E27FC236}">
                <a16:creationId xmlns:a16="http://schemas.microsoft.com/office/drawing/2014/main" id="{0D2EFF19-9FD3-224D-A194-040A7D4F0242}"/>
              </a:ext>
            </a:extLst>
          </p:cNvPr>
          <p:cNvSpPr txBox="1"/>
          <p:nvPr/>
        </p:nvSpPr>
        <p:spPr>
          <a:xfrm>
            <a:off x="9513152" y="1879939"/>
            <a:ext cx="2659702" cy="1200329"/>
          </a:xfrm>
          <a:prstGeom prst="rect">
            <a:avLst/>
          </a:prstGeom>
          <a:noFill/>
          <a:ln w="34925">
            <a:solidFill>
              <a:srgbClr val="0070C0"/>
            </a:solidFill>
          </a:ln>
        </p:spPr>
        <p:txBody>
          <a:bodyPr wrap="none" rtlCol="0">
            <a:spAutoFit/>
          </a:bodyPr>
          <a:lstStyle/>
          <a:p>
            <a:pPr algn="ctr"/>
            <a:r>
              <a:rPr lang="en-US" sz="2400" dirty="0"/>
              <a:t>Mediodorsal +</a:t>
            </a:r>
          </a:p>
          <a:p>
            <a:r>
              <a:rPr lang="en-US" sz="2400" dirty="0"/>
              <a:t>Midline/intralaminar</a:t>
            </a:r>
          </a:p>
          <a:p>
            <a:pPr algn="ctr"/>
            <a:r>
              <a:rPr lang="en-US" sz="2400" dirty="0"/>
              <a:t> thalamus</a:t>
            </a:r>
          </a:p>
        </p:txBody>
      </p:sp>
      <p:sp>
        <p:nvSpPr>
          <p:cNvPr id="173" name="TextBox 172">
            <a:extLst>
              <a:ext uri="{FF2B5EF4-FFF2-40B4-BE49-F238E27FC236}">
                <a16:creationId xmlns:a16="http://schemas.microsoft.com/office/drawing/2014/main" id="{F570C6AD-8313-CC4C-A621-3C759771093D}"/>
              </a:ext>
            </a:extLst>
          </p:cNvPr>
          <p:cNvSpPr txBox="1"/>
          <p:nvPr/>
        </p:nvSpPr>
        <p:spPr>
          <a:xfrm rot="21407425">
            <a:off x="7147344" y="2590695"/>
            <a:ext cx="1486304" cy="461665"/>
          </a:xfrm>
          <a:prstGeom prst="rect">
            <a:avLst/>
          </a:prstGeom>
          <a:noFill/>
        </p:spPr>
        <p:txBody>
          <a:bodyPr wrap="none" rtlCol="0">
            <a:spAutoFit/>
          </a:bodyPr>
          <a:lstStyle/>
          <a:p>
            <a:r>
              <a:rPr lang="en-US" sz="2400" dirty="0">
                <a:solidFill>
                  <a:srgbClr val="0070C0"/>
                </a:solidFill>
              </a:rPr>
              <a:t>Glutamate</a:t>
            </a:r>
          </a:p>
        </p:txBody>
      </p:sp>
      <p:cxnSp>
        <p:nvCxnSpPr>
          <p:cNvPr id="174" name="Straight Arrow Connector 173">
            <a:extLst>
              <a:ext uri="{FF2B5EF4-FFF2-40B4-BE49-F238E27FC236}">
                <a16:creationId xmlns:a16="http://schemas.microsoft.com/office/drawing/2014/main" id="{C8091ABF-1C21-2744-AD91-5657E134E71D}"/>
              </a:ext>
            </a:extLst>
          </p:cNvPr>
          <p:cNvCxnSpPr>
            <a:cxnSpLocks/>
          </p:cNvCxnSpPr>
          <p:nvPr/>
        </p:nvCxnSpPr>
        <p:spPr>
          <a:xfrm flipH="1" flipV="1">
            <a:off x="7068318" y="2307711"/>
            <a:ext cx="1315047" cy="75081"/>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5" name="Arc 174">
            <a:extLst>
              <a:ext uri="{FF2B5EF4-FFF2-40B4-BE49-F238E27FC236}">
                <a16:creationId xmlns:a16="http://schemas.microsoft.com/office/drawing/2014/main" id="{C30DE4D5-5386-5E45-9DEC-DF56970914AE}"/>
              </a:ext>
            </a:extLst>
          </p:cNvPr>
          <p:cNvSpPr/>
          <p:nvPr/>
        </p:nvSpPr>
        <p:spPr>
          <a:xfrm>
            <a:off x="1517064" y="2080405"/>
            <a:ext cx="8100167" cy="914400"/>
          </a:xfrm>
          <a:prstGeom prst="arc">
            <a:avLst>
              <a:gd name="adj1" fmla="val 16200000"/>
              <a:gd name="adj2" fmla="val 21568563"/>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6" name="Arc 175">
            <a:extLst>
              <a:ext uri="{FF2B5EF4-FFF2-40B4-BE49-F238E27FC236}">
                <a16:creationId xmlns:a16="http://schemas.microsoft.com/office/drawing/2014/main" id="{33AE168A-D9C3-9D42-9390-E88B6ADE85B5}"/>
              </a:ext>
            </a:extLst>
          </p:cNvPr>
          <p:cNvSpPr/>
          <p:nvPr/>
        </p:nvSpPr>
        <p:spPr>
          <a:xfrm rot="20259814">
            <a:off x="-2871525" y="5062209"/>
            <a:ext cx="12981667" cy="914400"/>
          </a:xfrm>
          <a:prstGeom prst="arc">
            <a:avLst>
              <a:gd name="adj1" fmla="val 19717065"/>
              <a:gd name="adj2" fmla="val 21567163"/>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7" name="Straight Arrow Connector 176">
            <a:extLst>
              <a:ext uri="{FF2B5EF4-FFF2-40B4-BE49-F238E27FC236}">
                <a16:creationId xmlns:a16="http://schemas.microsoft.com/office/drawing/2014/main" id="{E1903D87-9E7E-B842-BA8F-0998CCC57C64}"/>
              </a:ext>
            </a:extLst>
          </p:cNvPr>
          <p:cNvCxnSpPr>
            <a:cxnSpLocks/>
          </p:cNvCxnSpPr>
          <p:nvPr/>
        </p:nvCxnSpPr>
        <p:spPr>
          <a:xfrm flipH="1">
            <a:off x="7537112" y="3105426"/>
            <a:ext cx="1079721" cy="278757"/>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8" name="Triangle 177">
            <a:extLst>
              <a:ext uri="{FF2B5EF4-FFF2-40B4-BE49-F238E27FC236}">
                <a16:creationId xmlns:a16="http://schemas.microsoft.com/office/drawing/2014/main" id="{B1E56830-D5B2-7549-BED5-7048A4B89E43}"/>
              </a:ext>
            </a:extLst>
          </p:cNvPr>
          <p:cNvSpPr/>
          <p:nvPr/>
        </p:nvSpPr>
        <p:spPr>
          <a:xfrm rot="19673527">
            <a:off x="5211851" y="1902746"/>
            <a:ext cx="383695" cy="324165"/>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riangle 178">
            <a:extLst>
              <a:ext uri="{FF2B5EF4-FFF2-40B4-BE49-F238E27FC236}">
                <a16:creationId xmlns:a16="http://schemas.microsoft.com/office/drawing/2014/main" id="{AE11F2F8-E1D3-C243-B1A2-CB9AD8177196}"/>
              </a:ext>
            </a:extLst>
          </p:cNvPr>
          <p:cNvSpPr/>
          <p:nvPr/>
        </p:nvSpPr>
        <p:spPr>
          <a:xfrm rot="17942836">
            <a:off x="3800199" y="4705290"/>
            <a:ext cx="383695" cy="324165"/>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riangle 179">
            <a:extLst>
              <a:ext uri="{FF2B5EF4-FFF2-40B4-BE49-F238E27FC236}">
                <a16:creationId xmlns:a16="http://schemas.microsoft.com/office/drawing/2014/main" id="{4D48ACFC-D1CB-6C41-A077-5EADC4057A34}"/>
              </a:ext>
            </a:extLst>
          </p:cNvPr>
          <p:cNvSpPr/>
          <p:nvPr/>
        </p:nvSpPr>
        <p:spPr>
          <a:xfrm rot="19673527">
            <a:off x="4994909" y="1232671"/>
            <a:ext cx="383695" cy="324165"/>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B048F110-095D-824D-9D8A-5ACD168B489A}"/>
              </a:ext>
            </a:extLst>
          </p:cNvPr>
          <p:cNvSpPr/>
          <p:nvPr/>
        </p:nvSpPr>
        <p:spPr>
          <a:xfrm>
            <a:off x="9347415" y="2474663"/>
            <a:ext cx="459613" cy="600401"/>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9435323-0018-9545-8AA7-F511D1CF12C5}"/>
              </a:ext>
            </a:extLst>
          </p:cNvPr>
          <p:cNvGrpSpPr/>
          <p:nvPr/>
        </p:nvGrpSpPr>
        <p:grpSpPr>
          <a:xfrm>
            <a:off x="9811088" y="3194712"/>
            <a:ext cx="512619" cy="633947"/>
            <a:chOff x="2514600" y="9906000"/>
            <a:chExt cx="304800" cy="412522"/>
          </a:xfrm>
          <a:solidFill>
            <a:srgbClr val="FF0000"/>
          </a:solidFill>
        </p:grpSpPr>
        <p:sp>
          <p:nvSpPr>
            <p:cNvPr id="183" name="Triangle 182">
              <a:extLst>
                <a:ext uri="{FF2B5EF4-FFF2-40B4-BE49-F238E27FC236}">
                  <a16:creationId xmlns:a16="http://schemas.microsoft.com/office/drawing/2014/main" id="{477CB708-B3EF-114A-BB34-24120F4675D9}"/>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an 183">
              <a:extLst>
                <a:ext uri="{FF2B5EF4-FFF2-40B4-BE49-F238E27FC236}">
                  <a16:creationId xmlns:a16="http://schemas.microsoft.com/office/drawing/2014/main" id="{5496C6EA-3065-0E4D-BE7C-A3769C3532E4}"/>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5" name="TextBox 184">
            <a:extLst>
              <a:ext uri="{FF2B5EF4-FFF2-40B4-BE49-F238E27FC236}">
                <a16:creationId xmlns:a16="http://schemas.microsoft.com/office/drawing/2014/main" id="{6C7FEF59-C753-A74E-A92E-92A3F95F4AAC}"/>
              </a:ext>
            </a:extLst>
          </p:cNvPr>
          <p:cNvSpPr txBox="1"/>
          <p:nvPr/>
        </p:nvSpPr>
        <p:spPr>
          <a:xfrm>
            <a:off x="10336033" y="3254513"/>
            <a:ext cx="2902734" cy="523220"/>
          </a:xfrm>
          <a:prstGeom prst="rect">
            <a:avLst/>
          </a:prstGeom>
          <a:noFill/>
        </p:spPr>
        <p:txBody>
          <a:bodyPr wrap="square" rtlCol="0">
            <a:spAutoFit/>
          </a:bodyPr>
          <a:lstStyle/>
          <a:p>
            <a:r>
              <a:rPr lang="en-US" sz="2800" dirty="0">
                <a:latin typeface="Charter Roman" panose="02040503050506020203" pitchFamily="18" charset="0"/>
              </a:rPr>
              <a:t>= mGlu</a:t>
            </a:r>
            <a:r>
              <a:rPr lang="en-US" sz="2800" baseline="-25000" dirty="0">
                <a:latin typeface="Charter Roman" panose="02040503050506020203" pitchFamily="18" charset="0"/>
              </a:rPr>
              <a:t>2</a:t>
            </a:r>
            <a:endParaRPr lang="en-US" sz="2800" dirty="0">
              <a:latin typeface="Charter Roman" panose="02040503050506020203" pitchFamily="18" charset="0"/>
            </a:endParaRPr>
          </a:p>
        </p:txBody>
      </p:sp>
      <p:grpSp>
        <p:nvGrpSpPr>
          <p:cNvPr id="186" name="Group 185">
            <a:extLst>
              <a:ext uri="{FF2B5EF4-FFF2-40B4-BE49-F238E27FC236}">
                <a16:creationId xmlns:a16="http://schemas.microsoft.com/office/drawing/2014/main" id="{DE2272B6-2B5B-5B41-9CF0-A9D9774B721D}"/>
              </a:ext>
            </a:extLst>
          </p:cNvPr>
          <p:cNvGrpSpPr>
            <a:grpSpLocks noChangeAspect="1"/>
          </p:cNvGrpSpPr>
          <p:nvPr/>
        </p:nvGrpSpPr>
        <p:grpSpPr>
          <a:xfrm rot="16200000">
            <a:off x="5205193" y="2075184"/>
            <a:ext cx="170104" cy="210367"/>
            <a:chOff x="2514600" y="9906000"/>
            <a:chExt cx="304800" cy="412522"/>
          </a:xfrm>
          <a:solidFill>
            <a:srgbClr val="FF0000"/>
          </a:solidFill>
        </p:grpSpPr>
        <p:sp>
          <p:nvSpPr>
            <p:cNvPr id="187" name="Triangle 186">
              <a:extLst>
                <a:ext uri="{FF2B5EF4-FFF2-40B4-BE49-F238E27FC236}">
                  <a16:creationId xmlns:a16="http://schemas.microsoft.com/office/drawing/2014/main" id="{0EF08BB3-465E-BE43-9FDF-DD24D7775FEA}"/>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Can 187">
              <a:extLst>
                <a:ext uri="{FF2B5EF4-FFF2-40B4-BE49-F238E27FC236}">
                  <a16:creationId xmlns:a16="http://schemas.microsoft.com/office/drawing/2014/main" id="{48FA90F7-EEDF-834A-BBD4-60FACD1BBFE0}"/>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9" name="Group 188">
            <a:extLst>
              <a:ext uri="{FF2B5EF4-FFF2-40B4-BE49-F238E27FC236}">
                <a16:creationId xmlns:a16="http://schemas.microsoft.com/office/drawing/2014/main" id="{19082E9C-084D-2D4E-8987-62C6CB37C032}"/>
              </a:ext>
            </a:extLst>
          </p:cNvPr>
          <p:cNvGrpSpPr>
            <a:grpSpLocks noChangeAspect="1"/>
          </p:cNvGrpSpPr>
          <p:nvPr/>
        </p:nvGrpSpPr>
        <p:grpSpPr>
          <a:xfrm rot="16200000">
            <a:off x="3757037" y="4848689"/>
            <a:ext cx="170104" cy="210367"/>
            <a:chOff x="2514600" y="9906000"/>
            <a:chExt cx="304800" cy="412522"/>
          </a:xfrm>
          <a:solidFill>
            <a:srgbClr val="FF0000"/>
          </a:solidFill>
        </p:grpSpPr>
        <p:sp>
          <p:nvSpPr>
            <p:cNvPr id="190" name="Triangle 189">
              <a:extLst>
                <a:ext uri="{FF2B5EF4-FFF2-40B4-BE49-F238E27FC236}">
                  <a16:creationId xmlns:a16="http://schemas.microsoft.com/office/drawing/2014/main" id="{1307B9AF-93F0-4245-896B-B7B1FC691C6F}"/>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an 190">
              <a:extLst>
                <a:ext uri="{FF2B5EF4-FFF2-40B4-BE49-F238E27FC236}">
                  <a16:creationId xmlns:a16="http://schemas.microsoft.com/office/drawing/2014/main" id="{47A2B7B8-8DA1-3741-8FCF-07F034BAD2BA}"/>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 name="TextBox 132">
            <a:extLst>
              <a:ext uri="{FF2B5EF4-FFF2-40B4-BE49-F238E27FC236}">
                <a16:creationId xmlns:a16="http://schemas.microsoft.com/office/drawing/2014/main" id="{752B6B06-F2A8-134E-88AF-0A750BA81F74}"/>
              </a:ext>
            </a:extLst>
          </p:cNvPr>
          <p:cNvSpPr txBox="1"/>
          <p:nvPr/>
        </p:nvSpPr>
        <p:spPr>
          <a:xfrm>
            <a:off x="4916430" y="3758651"/>
            <a:ext cx="7502375" cy="2246769"/>
          </a:xfrm>
          <a:prstGeom prst="rect">
            <a:avLst/>
          </a:prstGeom>
          <a:noFill/>
        </p:spPr>
        <p:txBody>
          <a:bodyPr wrap="none" rtlCol="0">
            <a:spAutoFit/>
          </a:bodyPr>
          <a:lstStyle/>
          <a:p>
            <a:r>
              <a:rPr lang="en-US" sz="2000" dirty="0">
                <a:latin typeface="Georgia" panose="02040502050405020303" pitchFamily="18" charset="0"/>
              </a:rPr>
              <a:t>EPSP from 5-HT</a:t>
            </a:r>
            <a:r>
              <a:rPr lang="en-US" sz="2000" baseline="-25000" dirty="0">
                <a:latin typeface="Georgia" panose="02040502050405020303" pitchFamily="18" charset="0"/>
              </a:rPr>
              <a:t>2A</a:t>
            </a:r>
            <a:r>
              <a:rPr lang="en-US" sz="2000" dirty="0">
                <a:latin typeface="Georgia" panose="02040502050405020303" pitchFamily="18" charset="0"/>
              </a:rPr>
              <a:t> on apical dendrites</a:t>
            </a:r>
          </a:p>
          <a:p>
            <a:pPr algn="ctr"/>
            <a:r>
              <a:rPr lang="en-US" sz="2000" dirty="0">
                <a:latin typeface="Georgia" panose="02040502050405020303" pitchFamily="18" charset="0"/>
              </a:rPr>
              <a:t>(Blocked by 5-HT</a:t>
            </a:r>
            <a:r>
              <a:rPr lang="en-US" sz="2000" baseline="-25000" dirty="0">
                <a:latin typeface="Georgia" panose="02040502050405020303" pitchFamily="18" charset="0"/>
              </a:rPr>
              <a:t>2A</a:t>
            </a:r>
            <a:r>
              <a:rPr lang="en-US" sz="2000" dirty="0">
                <a:latin typeface="Georgia" panose="02040502050405020303" pitchFamily="18" charset="0"/>
              </a:rPr>
              <a:t> antagonist+ removal of apical dendrites)</a:t>
            </a:r>
          </a:p>
          <a:p>
            <a:r>
              <a:rPr lang="en-US" sz="2000" dirty="0">
                <a:latin typeface="Georgia" panose="02040502050405020303" pitchFamily="18" charset="0"/>
              </a:rPr>
              <a:t>But…</a:t>
            </a:r>
          </a:p>
          <a:p>
            <a:r>
              <a:rPr lang="en-US" sz="2000" dirty="0">
                <a:latin typeface="Georgia" panose="02040502050405020303" pitchFamily="18" charset="0"/>
              </a:rPr>
              <a:t>EPSP suppressed w/ mGlu</a:t>
            </a:r>
            <a:r>
              <a:rPr lang="en-US" sz="2000" baseline="-25000" dirty="0">
                <a:latin typeface="Georgia" panose="02040502050405020303" pitchFamily="18" charset="0"/>
              </a:rPr>
              <a:t>2/3</a:t>
            </a:r>
            <a:r>
              <a:rPr lang="en-US" sz="2000" dirty="0">
                <a:latin typeface="Georgia" panose="02040502050405020303" pitchFamily="18" charset="0"/>
              </a:rPr>
              <a:t> agonist LY354750</a:t>
            </a:r>
          </a:p>
          <a:p>
            <a:r>
              <a:rPr lang="en-US" sz="2000" dirty="0">
                <a:latin typeface="Georgia" panose="02040502050405020303" pitchFamily="18" charset="0"/>
              </a:rPr>
              <a:t>Midline/intralaminar lesions </a:t>
            </a:r>
          </a:p>
          <a:p>
            <a:r>
              <a:rPr lang="en-US" sz="2000" dirty="0">
                <a:latin typeface="Georgia" panose="02040502050405020303" pitchFamily="18" charset="0"/>
              </a:rPr>
              <a:t>	- Suppress 5-HT EPSPs (~61-67%)</a:t>
            </a:r>
          </a:p>
          <a:p>
            <a:r>
              <a:rPr lang="en-US" sz="2000" dirty="0">
                <a:latin typeface="Georgia" panose="02040502050405020303" pitchFamily="18" charset="0"/>
              </a:rPr>
              <a:t>	- Reduce mGlu</a:t>
            </a:r>
            <a:r>
              <a:rPr lang="en-US" sz="2000" baseline="-25000" dirty="0">
                <a:latin typeface="Georgia" panose="02040502050405020303" pitchFamily="18" charset="0"/>
              </a:rPr>
              <a:t>2</a:t>
            </a:r>
            <a:r>
              <a:rPr lang="en-US" sz="2000" dirty="0">
                <a:latin typeface="Georgia" panose="02040502050405020303" pitchFamily="18" charset="0"/>
              </a:rPr>
              <a:t> expression</a:t>
            </a:r>
          </a:p>
        </p:txBody>
      </p:sp>
      <p:sp>
        <p:nvSpPr>
          <p:cNvPr id="22" name="TextBox 21">
            <a:extLst>
              <a:ext uri="{FF2B5EF4-FFF2-40B4-BE49-F238E27FC236}">
                <a16:creationId xmlns:a16="http://schemas.microsoft.com/office/drawing/2014/main" id="{BE1E4361-2C9C-5F43-98D6-85EB204D8836}"/>
              </a:ext>
            </a:extLst>
          </p:cNvPr>
          <p:cNvSpPr txBox="1"/>
          <p:nvPr/>
        </p:nvSpPr>
        <p:spPr>
          <a:xfrm>
            <a:off x="10349275" y="4682421"/>
            <a:ext cx="1953933" cy="1200329"/>
          </a:xfrm>
          <a:prstGeom prst="rect">
            <a:avLst/>
          </a:prstGeom>
          <a:noFill/>
        </p:spPr>
        <p:txBody>
          <a:bodyPr wrap="none" rtlCol="0">
            <a:spAutoFit/>
          </a:bodyPr>
          <a:lstStyle/>
          <a:p>
            <a:r>
              <a:rPr lang="en-US" dirty="0"/>
              <a:t>+ TTX</a:t>
            </a:r>
          </a:p>
          <a:p>
            <a:r>
              <a:rPr lang="en-US" dirty="0"/>
              <a:t>+ AMPA antagonist</a:t>
            </a:r>
          </a:p>
          <a:p>
            <a:r>
              <a:rPr lang="en-US" dirty="0"/>
              <a:t>+ µ-opioid agonist</a:t>
            </a:r>
          </a:p>
          <a:p>
            <a:r>
              <a:rPr lang="en-US" dirty="0"/>
              <a:t>+ mGlu</a:t>
            </a:r>
            <a:r>
              <a:rPr lang="en-US" baseline="-25000" dirty="0"/>
              <a:t>2</a:t>
            </a:r>
            <a:r>
              <a:rPr lang="en-US" dirty="0"/>
              <a:t> PAM</a:t>
            </a:r>
          </a:p>
        </p:txBody>
      </p:sp>
      <p:grpSp>
        <p:nvGrpSpPr>
          <p:cNvPr id="192" name="Group 191">
            <a:extLst>
              <a:ext uri="{FF2B5EF4-FFF2-40B4-BE49-F238E27FC236}">
                <a16:creationId xmlns:a16="http://schemas.microsoft.com/office/drawing/2014/main" id="{41299D27-36FE-134E-BC4C-A1848162DC04}"/>
              </a:ext>
            </a:extLst>
          </p:cNvPr>
          <p:cNvGrpSpPr>
            <a:grpSpLocks noChangeAspect="1"/>
          </p:cNvGrpSpPr>
          <p:nvPr/>
        </p:nvGrpSpPr>
        <p:grpSpPr>
          <a:xfrm>
            <a:off x="3339217" y="4410103"/>
            <a:ext cx="153786" cy="190184"/>
            <a:chOff x="2514600" y="9906000"/>
            <a:chExt cx="304800" cy="412522"/>
          </a:xfrm>
          <a:solidFill>
            <a:srgbClr val="9F71FF"/>
          </a:solidFill>
        </p:grpSpPr>
        <p:sp>
          <p:nvSpPr>
            <p:cNvPr id="193" name="Triangle 192">
              <a:extLst>
                <a:ext uri="{FF2B5EF4-FFF2-40B4-BE49-F238E27FC236}">
                  <a16:creationId xmlns:a16="http://schemas.microsoft.com/office/drawing/2014/main" id="{27D2076E-9E21-004D-8172-C1801DFF5B7A}"/>
                </a:ext>
              </a:extLst>
            </p:cNvPr>
            <p:cNvSpPr/>
            <p:nvPr/>
          </p:nvSpPr>
          <p:spPr>
            <a:xfrm rot="10800000">
              <a:off x="2514600" y="9982200"/>
              <a:ext cx="304800" cy="33632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Can 193">
              <a:extLst>
                <a:ext uri="{FF2B5EF4-FFF2-40B4-BE49-F238E27FC236}">
                  <a16:creationId xmlns:a16="http://schemas.microsoft.com/office/drawing/2014/main" id="{83C22307-11EE-984F-8E05-A5350E4A182F}"/>
                </a:ext>
              </a:extLst>
            </p:cNvPr>
            <p:cNvSpPr/>
            <p:nvPr/>
          </p:nvSpPr>
          <p:spPr>
            <a:xfrm>
              <a:off x="2514600" y="9906000"/>
              <a:ext cx="304800" cy="120363"/>
            </a:xfrm>
            <a:prstGeom prst="ca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 name="Group 194">
            <a:extLst>
              <a:ext uri="{FF2B5EF4-FFF2-40B4-BE49-F238E27FC236}">
                <a16:creationId xmlns:a16="http://schemas.microsoft.com/office/drawing/2014/main" id="{95400FD8-135B-D94C-AF9A-42492DD270D1}"/>
              </a:ext>
            </a:extLst>
          </p:cNvPr>
          <p:cNvGrpSpPr>
            <a:grpSpLocks noChangeAspect="1"/>
          </p:cNvGrpSpPr>
          <p:nvPr/>
        </p:nvGrpSpPr>
        <p:grpSpPr>
          <a:xfrm rot="16005571">
            <a:off x="2478903" y="4937318"/>
            <a:ext cx="153786" cy="190184"/>
            <a:chOff x="2514600" y="9906000"/>
            <a:chExt cx="304800" cy="412522"/>
          </a:xfrm>
          <a:solidFill>
            <a:srgbClr val="9F71FF"/>
          </a:solidFill>
        </p:grpSpPr>
        <p:sp>
          <p:nvSpPr>
            <p:cNvPr id="196" name="Triangle 195">
              <a:extLst>
                <a:ext uri="{FF2B5EF4-FFF2-40B4-BE49-F238E27FC236}">
                  <a16:creationId xmlns:a16="http://schemas.microsoft.com/office/drawing/2014/main" id="{A9F8C034-5C17-D943-A2CB-C1D5F26EC33D}"/>
                </a:ext>
              </a:extLst>
            </p:cNvPr>
            <p:cNvSpPr/>
            <p:nvPr/>
          </p:nvSpPr>
          <p:spPr>
            <a:xfrm rot="10800000">
              <a:off x="2514600" y="9982200"/>
              <a:ext cx="304800" cy="33632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an 196">
              <a:extLst>
                <a:ext uri="{FF2B5EF4-FFF2-40B4-BE49-F238E27FC236}">
                  <a16:creationId xmlns:a16="http://schemas.microsoft.com/office/drawing/2014/main" id="{520684AB-BD35-D647-9FB6-6CE9F1987BFE}"/>
                </a:ext>
              </a:extLst>
            </p:cNvPr>
            <p:cNvSpPr/>
            <p:nvPr/>
          </p:nvSpPr>
          <p:spPr>
            <a:xfrm>
              <a:off x="2514600" y="9906000"/>
              <a:ext cx="304800" cy="120363"/>
            </a:xfrm>
            <a:prstGeom prst="ca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 name="Group 197">
            <a:extLst>
              <a:ext uri="{FF2B5EF4-FFF2-40B4-BE49-F238E27FC236}">
                <a16:creationId xmlns:a16="http://schemas.microsoft.com/office/drawing/2014/main" id="{6DE4118C-A883-104E-B328-9F4FE3428ACF}"/>
              </a:ext>
            </a:extLst>
          </p:cNvPr>
          <p:cNvGrpSpPr>
            <a:grpSpLocks noChangeAspect="1"/>
          </p:cNvGrpSpPr>
          <p:nvPr/>
        </p:nvGrpSpPr>
        <p:grpSpPr>
          <a:xfrm rot="7179508">
            <a:off x="3183408" y="5456653"/>
            <a:ext cx="153786" cy="190184"/>
            <a:chOff x="2514600" y="9906000"/>
            <a:chExt cx="304800" cy="412522"/>
          </a:xfrm>
          <a:solidFill>
            <a:srgbClr val="9F71FF"/>
          </a:solidFill>
        </p:grpSpPr>
        <p:sp>
          <p:nvSpPr>
            <p:cNvPr id="199" name="Triangle 198">
              <a:extLst>
                <a:ext uri="{FF2B5EF4-FFF2-40B4-BE49-F238E27FC236}">
                  <a16:creationId xmlns:a16="http://schemas.microsoft.com/office/drawing/2014/main" id="{2C2B82C9-3DCD-464E-8B21-42D8AA6A6F68}"/>
                </a:ext>
              </a:extLst>
            </p:cNvPr>
            <p:cNvSpPr/>
            <p:nvPr/>
          </p:nvSpPr>
          <p:spPr>
            <a:xfrm rot="10800000">
              <a:off x="2514600" y="9982200"/>
              <a:ext cx="304800" cy="33632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an 199">
              <a:extLst>
                <a:ext uri="{FF2B5EF4-FFF2-40B4-BE49-F238E27FC236}">
                  <a16:creationId xmlns:a16="http://schemas.microsoft.com/office/drawing/2014/main" id="{397D7A68-5A87-874F-A348-F462D3FC76A1}"/>
                </a:ext>
              </a:extLst>
            </p:cNvPr>
            <p:cNvSpPr/>
            <p:nvPr/>
          </p:nvSpPr>
          <p:spPr>
            <a:xfrm>
              <a:off x="2514600" y="9906000"/>
              <a:ext cx="304800" cy="120363"/>
            </a:xfrm>
            <a:prstGeom prst="ca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1" name="Group 200">
            <a:extLst>
              <a:ext uri="{FF2B5EF4-FFF2-40B4-BE49-F238E27FC236}">
                <a16:creationId xmlns:a16="http://schemas.microsoft.com/office/drawing/2014/main" id="{1DD6D7EB-3FB5-444F-A46D-E1B050549605}"/>
              </a:ext>
            </a:extLst>
          </p:cNvPr>
          <p:cNvGrpSpPr>
            <a:grpSpLocks noChangeAspect="1"/>
          </p:cNvGrpSpPr>
          <p:nvPr/>
        </p:nvGrpSpPr>
        <p:grpSpPr>
          <a:xfrm rot="7322301">
            <a:off x="3425492" y="4981300"/>
            <a:ext cx="167314" cy="206915"/>
            <a:chOff x="2514600" y="9906000"/>
            <a:chExt cx="304800" cy="412522"/>
          </a:xfrm>
          <a:solidFill>
            <a:srgbClr val="FF7300"/>
          </a:solidFill>
        </p:grpSpPr>
        <p:sp>
          <p:nvSpPr>
            <p:cNvPr id="202" name="Triangle 201">
              <a:extLst>
                <a:ext uri="{FF2B5EF4-FFF2-40B4-BE49-F238E27FC236}">
                  <a16:creationId xmlns:a16="http://schemas.microsoft.com/office/drawing/2014/main" id="{4FA36241-43D3-4C4A-A838-E1420AE94391}"/>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an 202">
              <a:extLst>
                <a:ext uri="{FF2B5EF4-FFF2-40B4-BE49-F238E27FC236}">
                  <a16:creationId xmlns:a16="http://schemas.microsoft.com/office/drawing/2014/main" id="{7D026567-235F-E44F-9AC1-3F66A15A4455}"/>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4" name="Group 203">
            <a:extLst>
              <a:ext uri="{FF2B5EF4-FFF2-40B4-BE49-F238E27FC236}">
                <a16:creationId xmlns:a16="http://schemas.microsoft.com/office/drawing/2014/main" id="{6F71AF04-B3CF-E046-A96C-7549A3770922}"/>
              </a:ext>
            </a:extLst>
          </p:cNvPr>
          <p:cNvGrpSpPr>
            <a:grpSpLocks noChangeAspect="1"/>
          </p:cNvGrpSpPr>
          <p:nvPr/>
        </p:nvGrpSpPr>
        <p:grpSpPr>
          <a:xfrm rot="20214013">
            <a:off x="2479450" y="4419330"/>
            <a:ext cx="167314" cy="206915"/>
            <a:chOff x="2514600" y="9906000"/>
            <a:chExt cx="304800" cy="412522"/>
          </a:xfrm>
          <a:solidFill>
            <a:srgbClr val="FF7300"/>
          </a:solidFill>
        </p:grpSpPr>
        <p:sp>
          <p:nvSpPr>
            <p:cNvPr id="205" name="Triangle 204">
              <a:extLst>
                <a:ext uri="{FF2B5EF4-FFF2-40B4-BE49-F238E27FC236}">
                  <a16:creationId xmlns:a16="http://schemas.microsoft.com/office/drawing/2014/main" id="{F70BDEFB-11A2-F241-A07A-3E63E8E11924}"/>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an 205">
              <a:extLst>
                <a:ext uri="{FF2B5EF4-FFF2-40B4-BE49-F238E27FC236}">
                  <a16:creationId xmlns:a16="http://schemas.microsoft.com/office/drawing/2014/main" id="{BE797D3E-801F-154A-A25F-8EC0C773FA4F}"/>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Group 206">
            <a:extLst>
              <a:ext uri="{FF2B5EF4-FFF2-40B4-BE49-F238E27FC236}">
                <a16:creationId xmlns:a16="http://schemas.microsoft.com/office/drawing/2014/main" id="{2D8037A7-8194-234A-9D6C-16B8EDA8C053}"/>
              </a:ext>
            </a:extLst>
          </p:cNvPr>
          <p:cNvGrpSpPr>
            <a:grpSpLocks noChangeAspect="1"/>
          </p:cNvGrpSpPr>
          <p:nvPr/>
        </p:nvGrpSpPr>
        <p:grpSpPr>
          <a:xfrm rot="13640638">
            <a:off x="2699055" y="5406970"/>
            <a:ext cx="188719" cy="233387"/>
            <a:chOff x="2514600" y="9906000"/>
            <a:chExt cx="304800" cy="412522"/>
          </a:xfrm>
          <a:solidFill>
            <a:srgbClr val="FF7300"/>
          </a:solidFill>
        </p:grpSpPr>
        <p:sp>
          <p:nvSpPr>
            <p:cNvPr id="208" name="Triangle 207">
              <a:extLst>
                <a:ext uri="{FF2B5EF4-FFF2-40B4-BE49-F238E27FC236}">
                  <a16:creationId xmlns:a16="http://schemas.microsoft.com/office/drawing/2014/main" id="{D3043EA5-A70A-1C4D-9941-DE37766BF737}"/>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Can 208">
              <a:extLst>
                <a:ext uri="{FF2B5EF4-FFF2-40B4-BE49-F238E27FC236}">
                  <a16:creationId xmlns:a16="http://schemas.microsoft.com/office/drawing/2014/main" id="{77D9F117-6994-ED4B-AFF5-BEE973467074}"/>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0" name="Oval 209">
            <a:extLst>
              <a:ext uri="{FF2B5EF4-FFF2-40B4-BE49-F238E27FC236}">
                <a16:creationId xmlns:a16="http://schemas.microsoft.com/office/drawing/2014/main" id="{F1E59746-5F1A-AA40-A913-CE7EAF44380E}"/>
              </a:ext>
            </a:extLst>
          </p:cNvPr>
          <p:cNvSpPr>
            <a:spLocks noChangeAspect="1"/>
          </p:cNvSpPr>
          <p:nvPr/>
        </p:nvSpPr>
        <p:spPr>
          <a:xfrm>
            <a:off x="3935197" y="4993824"/>
            <a:ext cx="152158" cy="150262"/>
          </a:xfrm>
          <a:prstGeom prst="ellipse">
            <a:avLst/>
          </a:prstGeom>
          <a:solidFill>
            <a:srgbClr val="FF73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7BA03E52-FB22-B142-A9B1-9F8CC61FD08C}"/>
              </a:ext>
            </a:extLst>
          </p:cNvPr>
          <p:cNvSpPr>
            <a:spLocks noChangeAspect="1"/>
          </p:cNvSpPr>
          <p:nvPr/>
        </p:nvSpPr>
        <p:spPr>
          <a:xfrm>
            <a:off x="5062332" y="1871881"/>
            <a:ext cx="152158" cy="150262"/>
          </a:xfrm>
          <a:prstGeom prst="ellipse">
            <a:avLst/>
          </a:prstGeom>
          <a:solidFill>
            <a:srgbClr val="FF73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extBox 210">
            <a:extLst>
              <a:ext uri="{FF2B5EF4-FFF2-40B4-BE49-F238E27FC236}">
                <a16:creationId xmlns:a16="http://schemas.microsoft.com/office/drawing/2014/main" id="{C9899A79-6B0A-9B43-A302-0FD34ABC153E}"/>
              </a:ext>
            </a:extLst>
          </p:cNvPr>
          <p:cNvSpPr txBox="1"/>
          <p:nvPr/>
        </p:nvSpPr>
        <p:spPr>
          <a:xfrm>
            <a:off x="5657707" y="4228446"/>
            <a:ext cx="4717232" cy="1938992"/>
          </a:xfrm>
          <a:prstGeom prst="rect">
            <a:avLst/>
          </a:prstGeom>
          <a:noFill/>
        </p:spPr>
        <p:txBody>
          <a:bodyPr wrap="square" rtlCol="0">
            <a:spAutoFit/>
          </a:bodyPr>
          <a:lstStyle/>
          <a:p>
            <a:r>
              <a:rPr lang="en-US" sz="2000" dirty="0"/>
              <a:t>5-HT</a:t>
            </a:r>
            <a:r>
              <a:rPr lang="en-US" sz="2000" baseline="-25000" dirty="0"/>
              <a:t>2A</a:t>
            </a:r>
            <a:r>
              <a:rPr lang="en-US" sz="2000" dirty="0"/>
              <a:t> also localized on</a:t>
            </a:r>
          </a:p>
          <a:p>
            <a:r>
              <a:rPr lang="en-US" sz="2000" dirty="0"/>
              <a:t>	Layer II/III Projection neurons (Glu)</a:t>
            </a:r>
          </a:p>
          <a:p>
            <a:r>
              <a:rPr lang="en-US" sz="2000" dirty="0"/>
              <a:t>	Parvalbumin interneurons (GABA)</a:t>
            </a:r>
          </a:p>
          <a:p>
            <a:r>
              <a:rPr lang="en-US" sz="2000" dirty="0"/>
              <a:t>	Somatostatin interneurons (GABA)</a:t>
            </a:r>
          </a:p>
          <a:p>
            <a:r>
              <a:rPr lang="en-US" sz="2000" dirty="0"/>
              <a:t>	Microglia</a:t>
            </a:r>
          </a:p>
          <a:p>
            <a:r>
              <a:rPr lang="en-US" sz="2000" dirty="0"/>
              <a:t>	Astrocytes</a:t>
            </a:r>
          </a:p>
        </p:txBody>
      </p:sp>
    </p:spTree>
    <p:extLst>
      <p:ext uri="{BB962C8B-B14F-4D97-AF65-F5344CB8AC3E}">
        <p14:creationId xmlns:p14="http://schemas.microsoft.com/office/powerpoint/2010/main" val="107938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fill="hold"/>
                                        <p:tgtEl>
                                          <p:spTgt spid="169"/>
                                        </p:tgtEl>
                                        <p:attrNameLst>
                                          <p:attrName>ppt_x</p:attrName>
                                        </p:attrNameLst>
                                      </p:cBhvr>
                                      <p:tavLst>
                                        <p:tav tm="0">
                                          <p:val>
                                            <p:strVal val="#ppt_x"/>
                                          </p:val>
                                        </p:tav>
                                        <p:tav tm="100000">
                                          <p:val>
                                            <p:strVal val="#ppt_x"/>
                                          </p:val>
                                        </p:tav>
                                      </p:tavLst>
                                    </p:anim>
                                    <p:anim calcmode="lin" valueType="num">
                                      <p:cBhvr additive="base">
                                        <p:cTn id="8" dur="500" fill="hold"/>
                                        <p:tgtEl>
                                          <p:spTgt spid="16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500" fill="hold"/>
                                        <p:tgtEl>
                                          <p:spTgt spid="78"/>
                                        </p:tgtEl>
                                        <p:attrNameLst>
                                          <p:attrName>ppt_x</p:attrName>
                                        </p:attrNameLst>
                                      </p:cBhvr>
                                      <p:tavLst>
                                        <p:tav tm="0">
                                          <p:val>
                                            <p:strVal val="#ppt_x"/>
                                          </p:val>
                                        </p:tav>
                                        <p:tav tm="100000">
                                          <p:val>
                                            <p:strVal val="#ppt_x"/>
                                          </p:val>
                                        </p:tav>
                                      </p:tavLst>
                                    </p:anim>
                                    <p:anim calcmode="lin" valueType="num">
                                      <p:cBhvr additive="base">
                                        <p:cTn id="12" dur="500" fill="hold"/>
                                        <p:tgtEl>
                                          <p:spTgt spid="7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2"/>
                                        </p:tgtEl>
                                        <p:attrNameLst>
                                          <p:attrName>style.visibility</p:attrName>
                                        </p:attrNameLst>
                                      </p:cBhvr>
                                      <p:to>
                                        <p:strVal val="visible"/>
                                      </p:to>
                                    </p:set>
                                    <p:anim calcmode="lin" valueType="num">
                                      <p:cBhvr additive="base">
                                        <p:cTn id="15" dur="500" fill="hold"/>
                                        <p:tgtEl>
                                          <p:spTgt spid="192"/>
                                        </p:tgtEl>
                                        <p:attrNameLst>
                                          <p:attrName>ppt_x</p:attrName>
                                        </p:attrNameLst>
                                      </p:cBhvr>
                                      <p:tavLst>
                                        <p:tav tm="0">
                                          <p:val>
                                            <p:strVal val="#ppt_x"/>
                                          </p:val>
                                        </p:tav>
                                        <p:tav tm="100000">
                                          <p:val>
                                            <p:strVal val="#ppt_x"/>
                                          </p:val>
                                        </p:tav>
                                      </p:tavLst>
                                    </p:anim>
                                    <p:anim calcmode="lin" valueType="num">
                                      <p:cBhvr additive="base">
                                        <p:cTn id="16" dur="500" fill="hold"/>
                                        <p:tgtEl>
                                          <p:spTgt spid="19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
                                        </p:tgtEl>
                                        <p:attrNameLst>
                                          <p:attrName>style.visibility</p:attrName>
                                        </p:attrNameLst>
                                      </p:cBhvr>
                                      <p:to>
                                        <p:strVal val="visible"/>
                                      </p:to>
                                    </p:set>
                                    <p:anim calcmode="lin" valueType="num">
                                      <p:cBhvr additive="base">
                                        <p:cTn id="19" dur="500" fill="hold"/>
                                        <p:tgtEl>
                                          <p:spTgt spid="195"/>
                                        </p:tgtEl>
                                        <p:attrNameLst>
                                          <p:attrName>ppt_x</p:attrName>
                                        </p:attrNameLst>
                                      </p:cBhvr>
                                      <p:tavLst>
                                        <p:tav tm="0">
                                          <p:val>
                                            <p:strVal val="#ppt_x"/>
                                          </p:val>
                                        </p:tav>
                                        <p:tav tm="100000">
                                          <p:val>
                                            <p:strVal val="#ppt_x"/>
                                          </p:val>
                                        </p:tav>
                                      </p:tavLst>
                                    </p:anim>
                                    <p:anim calcmode="lin" valueType="num">
                                      <p:cBhvr additive="base">
                                        <p:cTn id="20" dur="500" fill="hold"/>
                                        <p:tgtEl>
                                          <p:spTgt spid="19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8"/>
                                        </p:tgtEl>
                                        <p:attrNameLst>
                                          <p:attrName>style.visibility</p:attrName>
                                        </p:attrNameLst>
                                      </p:cBhvr>
                                      <p:to>
                                        <p:strVal val="visible"/>
                                      </p:to>
                                    </p:set>
                                    <p:anim calcmode="lin" valueType="num">
                                      <p:cBhvr additive="base">
                                        <p:cTn id="23" dur="500" fill="hold"/>
                                        <p:tgtEl>
                                          <p:spTgt spid="198"/>
                                        </p:tgtEl>
                                        <p:attrNameLst>
                                          <p:attrName>ppt_x</p:attrName>
                                        </p:attrNameLst>
                                      </p:cBhvr>
                                      <p:tavLst>
                                        <p:tav tm="0">
                                          <p:val>
                                            <p:strVal val="#ppt_x"/>
                                          </p:val>
                                        </p:tav>
                                        <p:tav tm="100000">
                                          <p:val>
                                            <p:strVal val="#ppt_x"/>
                                          </p:val>
                                        </p:tav>
                                      </p:tavLst>
                                    </p:anim>
                                    <p:anim calcmode="lin" valueType="num">
                                      <p:cBhvr additive="base">
                                        <p:cTn id="24" dur="500" fill="hold"/>
                                        <p:tgtEl>
                                          <p:spTgt spid="19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0"/>
                                        </p:tgtEl>
                                        <p:attrNameLst>
                                          <p:attrName>style.visibility</p:attrName>
                                        </p:attrNameLst>
                                      </p:cBhvr>
                                      <p:to>
                                        <p:strVal val="visible"/>
                                      </p:to>
                                    </p:set>
                                    <p:anim calcmode="lin" valueType="num">
                                      <p:cBhvr additive="base">
                                        <p:cTn id="27" dur="500" fill="hold"/>
                                        <p:tgtEl>
                                          <p:spTgt spid="100"/>
                                        </p:tgtEl>
                                        <p:attrNameLst>
                                          <p:attrName>ppt_x</p:attrName>
                                        </p:attrNameLst>
                                      </p:cBhvr>
                                      <p:tavLst>
                                        <p:tav tm="0">
                                          <p:val>
                                            <p:strVal val="#ppt_x"/>
                                          </p:val>
                                        </p:tav>
                                        <p:tav tm="100000">
                                          <p:val>
                                            <p:strVal val="#ppt_x"/>
                                          </p:val>
                                        </p:tav>
                                      </p:tavLst>
                                    </p:anim>
                                    <p:anim calcmode="lin" valueType="num">
                                      <p:cBhvr additive="base">
                                        <p:cTn id="28" dur="500" fill="hold"/>
                                        <p:tgtEl>
                                          <p:spTgt spid="10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ppt_x"/>
                                          </p:val>
                                        </p:tav>
                                        <p:tav tm="100000">
                                          <p:val>
                                            <p:strVal val="#ppt_x"/>
                                          </p:val>
                                        </p:tav>
                                      </p:tavLst>
                                    </p:anim>
                                    <p:anim calcmode="lin" valueType="num">
                                      <p:cBhvr additive="base">
                                        <p:cTn id="32" dur="500" fill="hold"/>
                                        <p:tgtEl>
                                          <p:spTgt spid="9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4"/>
                                        </p:tgtEl>
                                        <p:attrNameLst>
                                          <p:attrName>style.visibility</p:attrName>
                                        </p:attrNameLst>
                                      </p:cBhvr>
                                      <p:to>
                                        <p:strVal val="visible"/>
                                      </p:to>
                                    </p:set>
                                    <p:anim calcmode="lin" valueType="num">
                                      <p:cBhvr additive="base">
                                        <p:cTn id="35" dur="500" fill="hold"/>
                                        <p:tgtEl>
                                          <p:spTgt spid="94"/>
                                        </p:tgtEl>
                                        <p:attrNameLst>
                                          <p:attrName>ppt_x</p:attrName>
                                        </p:attrNameLst>
                                      </p:cBhvr>
                                      <p:tavLst>
                                        <p:tav tm="0">
                                          <p:val>
                                            <p:strVal val="#ppt_x"/>
                                          </p:val>
                                        </p:tav>
                                        <p:tav tm="100000">
                                          <p:val>
                                            <p:strVal val="#ppt_x"/>
                                          </p:val>
                                        </p:tav>
                                      </p:tavLst>
                                    </p:anim>
                                    <p:anim calcmode="lin" valueType="num">
                                      <p:cBhvr additive="base">
                                        <p:cTn id="36" dur="500" fill="hold"/>
                                        <p:tgtEl>
                                          <p:spTgt spid="9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1"/>
                                        </p:tgtEl>
                                        <p:attrNameLst>
                                          <p:attrName>style.visibility</p:attrName>
                                        </p:attrNameLst>
                                      </p:cBhvr>
                                      <p:to>
                                        <p:strVal val="visible"/>
                                      </p:to>
                                    </p:set>
                                    <p:anim calcmode="lin" valueType="num">
                                      <p:cBhvr additive="base">
                                        <p:cTn id="39" dur="500" fill="hold"/>
                                        <p:tgtEl>
                                          <p:spTgt spid="91"/>
                                        </p:tgtEl>
                                        <p:attrNameLst>
                                          <p:attrName>ppt_x</p:attrName>
                                        </p:attrNameLst>
                                      </p:cBhvr>
                                      <p:tavLst>
                                        <p:tav tm="0">
                                          <p:val>
                                            <p:strVal val="#ppt_x"/>
                                          </p:val>
                                        </p:tav>
                                        <p:tav tm="100000">
                                          <p:val>
                                            <p:strVal val="#ppt_x"/>
                                          </p:val>
                                        </p:tav>
                                      </p:tavLst>
                                    </p:anim>
                                    <p:anim calcmode="lin" valueType="num">
                                      <p:cBhvr additive="base">
                                        <p:cTn id="40" dur="500" fill="hold"/>
                                        <p:tgtEl>
                                          <p:spTgt spid="9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8"/>
                                        </p:tgtEl>
                                        <p:attrNameLst>
                                          <p:attrName>style.visibility</p:attrName>
                                        </p:attrNameLst>
                                      </p:cBhvr>
                                      <p:to>
                                        <p:strVal val="visible"/>
                                      </p:to>
                                    </p:set>
                                    <p:anim calcmode="lin" valueType="num">
                                      <p:cBhvr additive="base">
                                        <p:cTn id="43" dur="500" fill="hold"/>
                                        <p:tgtEl>
                                          <p:spTgt spid="88"/>
                                        </p:tgtEl>
                                        <p:attrNameLst>
                                          <p:attrName>ppt_x</p:attrName>
                                        </p:attrNameLst>
                                      </p:cBhvr>
                                      <p:tavLst>
                                        <p:tav tm="0">
                                          <p:val>
                                            <p:strVal val="#ppt_x"/>
                                          </p:val>
                                        </p:tav>
                                        <p:tav tm="100000">
                                          <p:val>
                                            <p:strVal val="#ppt_x"/>
                                          </p:val>
                                        </p:tav>
                                      </p:tavLst>
                                    </p:anim>
                                    <p:anim calcmode="lin" valueType="num">
                                      <p:cBhvr additive="base">
                                        <p:cTn id="44" dur="500" fill="hold"/>
                                        <p:tgtEl>
                                          <p:spTgt spid="8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59"/>
                                        </p:tgtEl>
                                        <p:attrNameLst>
                                          <p:attrName>style.visibility</p:attrName>
                                        </p:attrNameLst>
                                      </p:cBhvr>
                                      <p:to>
                                        <p:strVal val="visible"/>
                                      </p:to>
                                    </p:set>
                                    <p:anim calcmode="lin" valueType="num">
                                      <p:cBhvr additive="base">
                                        <p:cTn id="47" dur="500" fill="hold"/>
                                        <p:tgtEl>
                                          <p:spTgt spid="159"/>
                                        </p:tgtEl>
                                        <p:attrNameLst>
                                          <p:attrName>ppt_x</p:attrName>
                                        </p:attrNameLst>
                                      </p:cBhvr>
                                      <p:tavLst>
                                        <p:tav tm="0">
                                          <p:val>
                                            <p:strVal val="#ppt_x"/>
                                          </p:val>
                                        </p:tav>
                                        <p:tav tm="100000">
                                          <p:val>
                                            <p:strVal val="#ppt_x"/>
                                          </p:val>
                                        </p:tav>
                                      </p:tavLst>
                                    </p:anim>
                                    <p:anim calcmode="lin" valueType="num">
                                      <p:cBhvr additive="base">
                                        <p:cTn id="48" dur="500" fill="hold"/>
                                        <p:tgtEl>
                                          <p:spTgt spid="15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5"/>
                                        </p:tgtEl>
                                        <p:attrNameLst>
                                          <p:attrName>style.visibility</p:attrName>
                                        </p:attrNameLst>
                                      </p:cBhvr>
                                      <p:to>
                                        <p:strVal val="visible"/>
                                      </p:to>
                                    </p:set>
                                    <p:anim calcmode="lin" valueType="num">
                                      <p:cBhvr additive="base">
                                        <p:cTn id="51" dur="500" fill="hold"/>
                                        <p:tgtEl>
                                          <p:spTgt spid="85"/>
                                        </p:tgtEl>
                                        <p:attrNameLst>
                                          <p:attrName>ppt_x</p:attrName>
                                        </p:attrNameLst>
                                      </p:cBhvr>
                                      <p:tavLst>
                                        <p:tav tm="0">
                                          <p:val>
                                            <p:strVal val="#ppt_x"/>
                                          </p:val>
                                        </p:tav>
                                        <p:tav tm="100000">
                                          <p:val>
                                            <p:strVal val="#ppt_x"/>
                                          </p:val>
                                        </p:tav>
                                      </p:tavLst>
                                    </p:anim>
                                    <p:anim calcmode="lin" valueType="num">
                                      <p:cBhvr additive="base">
                                        <p:cTn id="52" dur="500" fill="hold"/>
                                        <p:tgtEl>
                                          <p:spTgt spid="8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62"/>
                                        </p:tgtEl>
                                        <p:attrNameLst>
                                          <p:attrName>style.visibility</p:attrName>
                                        </p:attrNameLst>
                                      </p:cBhvr>
                                      <p:to>
                                        <p:strVal val="visible"/>
                                      </p:to>
                                    </p:set>
                                    <p:anim calcmode="lin" valueType="num">
                                      <p:cBhvr additive="base">
                                        <p:cTn id="55" dur="500" fill="hold"/>
                                        <p:tgtEl>
                                          <p:spTgt spid="162"/>
                                        </p:tgtEl>
                                        <p:attrNameLst>
                                          <p:attrName>ppt_x</p:attrName>
                                        </p:attrNameLst>
                                      </p:cBhvr>
                                      <p:tavLst>
                                        <p:tav tm="0">
                                          <p:val>
                                            <p:strVal val="#ppt_x"/>
                                          </p:val>
                                        </p:tav>
                                        <p:tav tm="100000">
                                          <p:val>
                                            <p:strVal val="#ppt_x"/>
                                          </p:val>
                                        </p:tav>
                                      </p:tavLst>
                                    </p:anim>
                                    <p:anim calcmode="lin" valueType="num">
                                      <p:cBhvr additive="base">
                                        <p:cTn id="56" dur="500" fill="hold"/>
                                        <p:tgtEl>
                                          <p:spTgt spid="16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9"/>
                                        </p:tgtEl>
                                        <p:attrNameLst>
                                          <p:attrName>style.visibility</p:attrName>
                                        </p:attrNameLst>
                                      </p:cBhvr>
                                      <p:to>
                                        <p:strVal val="visible"/>
                                      </p:to>
                                    </p:set>
                                    <p:anim calcmode="lin" valueType="num">
                                      <p:cBhvr additive="base">
                                        <p:cTn id="59" dur="500" fill="hold"/>
                                        <p:tgtEl>
                                          <p:spTgt spid="79"/>
                                        </p:tgtEl>
                                        <p:attrNameLst>
                                          <p:attrName>ppt_x</p:attrName>
                                        </p:attrNameLst>
                                      </p:cBhvr>
                                      <p:tavLst>
                                        <p:tav tm="0">
                                          <p:val>
                                            <p:strVal val="#ppt_x"/>
                                          </p:val>
                                        </p:tav>
                                        <p:tav tm="100000">
                                          <p:val>
                                            <p:strVal val="#ppt_x"/>
                                          </p:val>
                                        </p:tav>
                                      </p:tavLst>
                                    </p:anim>
                                    <p:anim calcmode="lin" valueType="num">
                                      <p:cBhvr additive="base">
                                        <p:cTn id="60" dur="500" fill="hold"/>
                                        <p:tgtEl>
                                          <p:spTgt spid="7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82"/>
                                        </p:tgtEl>
                                        <p:attrNameLst>
                                          <p:attrName>style.visibility</p:attrName>
                                        </p:attrNameLst>
                                      </p:cBhvr>
                                      <p:to>
                                        <p:strVal val="visible"/>
                                      </p:to>
                                    </p:set>
                                    <p:anim calcmode="lin" valueType="num">
                                      <p:cBhvr additive="base">
                                        <p:cTn id="63" dur="500" fill="hold"/>
                                        <p:tgtEl>
                                          <p:spTgt spid="82"/>
                                        </p:tgtEl>
                                        <p:attrNameLst>
                                          <p:attrName>ppt_x</p:attrName>
                                        </p:attrNameLst>
                                      </p:cBhvr>
                                      <p:tavLst>
                                        <p:tav tm="0">
                                          <p:val>
                                            <p:strVal val="#ppt_x"/>
                                          </p:val>
                                        </p:tav>
                                        <p:tav tm="100000">
                                          <p:val>
                                            <p:strVal val="#ppt_x"/>
                                          </p:val>
                                        </p:tav>
                                      </p:tavLst>
                                    </p:anim>
                                    <p:anim calcmode="lin" valueType="num">
                                      <p:cBhvr additive="base">
                                        <p:cTn id="64"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40"/>
                                        </p:tgtEl>
                                        <p:attrNameLst>
                                          <p:attrName>style.visibility</p:attrName>
                                        </p:attrNameLst>
                                      </p:cBhvr>
                                      <p:to>
                                        <p:strVal val="visible"/>
                                      </p:to>
                                    </p:set>
                                    <p:anim calcmode="lin" valueType="num">
                                      <p:cBhvr additive="base">
                                        <p:cTn id="69" dur="500" fill="hold"/>
                                        <p:tgtEl>
                                          <p:spTgt spid="140"/>
                                        </p:tgtEl>
                                        <p:attrNameLst>
                                          <p:attrName>ppt_x</p:attrName>
                                        </p:attrNameLst>
                                      </p:cBhvr>
                                      <p:tavLst>
                                        <p:tav tm="0">
                                          <p:val>
                                            <p:strVal val="#ppt_x"/>
                                          </p:val>
                                        </p:tav>
                                        <p:tav tm="100000">
                                          <p:val>
                                            <p:strVal val="#ppt_x"/>
                                          </p:val>
                                        </p:tav>
                                      </p:tavLst>
                                    </p:anim>
                                    <p:anim calcmode="lin" valueType="num">
                                      <p:cBhvr additive="base">
                                        <p:cTn id="70" dur="500" fill="hold"/>
                                        <p:tgtEl>
                                          <p:spTgt spid="140"/>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35"/>
                                        </p:tgtEl>
                                        <p:attrNameLst>
                                          <p:attrName>style.visibility</p:attrName>
                                        </p:attrNameLst>
                                      </p:cBhvr>
                                      <p:to>
                                        <p:strVal val="visible"/>
                                      </p:to>
                                    </p:set>
                                    <p:anim calcmode="lin" valueType="num">
                                      <p:cBhvr additive="base">
                                        <p:cTn id="73" dur="500" fill="hold"/>
                                        <p:tgtEl>
                                          <p:spTgt spid="135"/>
                                        </p:tgtEl>
                                        <p:attrNameLst>
                                          <p:attrName>ppt_x</p:attrName>
                                        </p:attrNameLst>
                                      </p:cBhvr>
                                      <p:tavLst>
                                        <p:tav tm="0">
                                          <p:val>
                                            <p:strVal val="#ppt_x"/>
                                          </p:val>
                                        </p:tav>
                                        <p:tav tm="100000">
                                          <p:val>
                                            <p:strVal val="#ppt_x"/>
                                          </p:val>
                                        </p:tav>
                                      </p:tavLst>
                                    </p:anim>
                                    <p:anim calcmode="lin" valueType="num">
                                      <p:cBhvr additive="base">
                                        <p:cTn id="74" dur="500" fill="hold"/>
                                        <p:tgtEl>
                                          <p:spTgt spid="135"/>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26"/>
                                        </p:tgtEl>
                                        <p:attrNameLst>
                                          <p:attrName>style.visibility</p:attrName>
                                        </p:attrNameLst>
                                      </p:cBhvr>
                                      <p:to>
                                        <p:strVal val="visible"/>
                                      </p:to>
                                    </p:set>
                                    <p:anim calcmode="lin" valueType="num">
                                      <p:cBhvr additive="base">
                                        <p:cTn id="77" dur="500" fill="hold"/>
                                        <p:tgtEl>
                                          <p:spTgt spid="126"/>
                                        </p:tgtEl>
                                        <p:attrNameLst>
                                          <p:attrName>ppt_x</p:attrName>
                                        </p:attrNameLst>
                                      </p:cBhvr>
                                      <p:tavLst>
                                        <p:tav tm="0">
                                          <p:val>
                                            <p:strVal val="#ppt_x"/>
                                          </p:val>
                                        </p:tav>
                                        <p:tav tm="100000">
                                          <p:val>
                                            <p:strVal val="#ppt_x"/>
                                          </p:val>
                                        </p:tav>
                                      </p:tavLst>
                                    </p:anim>
                                    <p:anim calcmode="lin" valueType="num">
                                      <p:cBhvr additive="base">
                                        <p:cTn id="78"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0" presetClass="path" presetSubtype="0" repeatCount="0" accel="50000" decel="50000" fill="hold" grpId="1" nodeType="clickEffect">
                                  <p:stCondLst>
                                    <p:cond delay="0"/>
                                  </p:stCondLst>
                                  <p:childTnLst>
                                    <p:animMotion origin="layout" path="M 0 0 L -0.02344 0.00186 " pathEditMode="relative" ptsTypes="AA">
                                      <p:cBhvr>
                                        <p:cTn id="82" dur="1000" fill="hold"/>
                                        <p:tgtEl>
                                          <p:spTgt spid="126"/>
                                        </p:tgtEl>
                                        <p:attrNameLst>
                                          <p:attrName>ppt_x</p:attrName>
                                          <p:attrName>ppt_y</p:attrName>
                                        </p:attrNameLst>
                                      </p:cBhvr>
                                    </p:animMotion>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179"/>
                                        </p:tgtEl>
                                        <p:attrNameLst>
                                          <p:attrName>style.visibility</p:attrName>
                                        </p:attrNameLst>
                                      </p:cBhvr>
                                      <p:to>
                                        <p:strVal val="visible"/>
                                      </p:to>
                                    </p:set>
                                    <p:animEffect transition="in" filter="dissolve">
                                      <p:cBhvr>
                                        <p:cTn id="87" dur="500"/>
                                        <p:tgtEl>
                                          <p:spTgt spid="179"/>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178"/>
                                        </p:tgtEl>
                                        <p:attrNameLst>
                                          <p:attrName>style.visibility</p:attrName>
                                        </p:attrNameLst>
                                      </p:cBhvr>
                                      <p:to>
                                        <p:strVal val="visible"/>
                                      </p:to>
                                    </p:set>
                                    <p:animEffect transition="in" filter="dissolve">
                                      <p:cBhvr>
                                        <p:cTn id="90" dur="500"/>
                                        <p:tgtEl>
                                          <p:spTgt spid="178"/>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175"/>
                                        </p:tgtEl>
                                        <p:attrNameLst>
                                          <p:attrName>style.visibility</p:attrName>
                                        </p:attrNameLst>
                                      </p:cBhvr>
                                      <p:to>
                                        <p:strVal val="visible"/>
                                      </p:to>
                                    </p:set>
                                    <p:animEffect transition="in" filter="dissolve">
                                      <p:cBhvr>
                                        <p:cTn id="93" dur="500"/>
                                        <p:tgtEl>
                                          <p:spTgt spid="175"/>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176"/>
                                        </p:tgtEl>
                                        <p:attrNameLst>
                                          <p:attrName>style.visibility</p:attrName>
                                        </p:attrNameLst>
                                      </p:cBhvr>
                                      <p:to>
                                        <p:strVal val="visible"/>
                                      </p:to>
                                    </p:set>
                                    <p:animEffect transition="in" filter="dissolve">
                                      <p:cBhvr>
                                        <p:cTn id="96" dur="500"/>
                                        <p:tgtEl>
                                          <p:spTgt spid="176"/>
                                        </p:tgtEl>
                                      </p:cBhvr>
                                    </p:animEffect>
                                  </p:childTnLst>
                                </p:cTn>
                              </p:par>
                              <p:par>
                                <p:cTn id="97" presetID="9" presetClass="entr" presetSubtype="0" fill="hold" grpId="0" nodeType="withEffect">
                                  <p:stCondLst>
                                    <p:cond delay="0"/>
                                  </p:stCondLst>
                                  <p:childTnLst>
                                    <p:set>
                                      <p:cBhvr>
                                        <p:cTn id="98" dur="1" fill="hold">
                                          <p:stCondLst>
                                            <p:cond delay="0"/>
                                          </p:stCondLst>
                                        </p:cTn>
                                        <p:tgtEl>
                                          <p:spTgt spid="8"/>
                                        </p:tgtEl>
                                        <p:attrNameLst>
                                          <p:attrName>style.visibility</p:attrName>
                                        </p:attrNameLst>
                                      </p:cBhvr>
                                      <p:to>
                                        <p:strVal val="visible"/>
                                      </p:to>
                                    </p:set>
                                    <p:animEffect transition="in" filter="dissolve">
                                      <p:cBhvr>
                                        <p:cTn id="99" dur="500"/>
                                        <p:tgtEl>
                                          <p:spTgt spid="8"/>
                                        </p:tgtEl>
                                      </p:cBhvr>
                                    </p:animEffect>
                                  </p:childTnLst>
                                </p:cTn>
                              </p:par>
                              <p:par>
                                <p:cTn id="100" presetID="9" presetClass="entr" presetSubtype="0" fill="hold" grpId="0" nodeType="withEffect">
                                  <p:stCondLst>
                                    <p:cond delay="0"/>
                                  </p:stCondLst>
                                  <p:childTnLst>
                                    <p:set>
                                      <p:cBhvr>
                                        <p:cTn id="101" dur="1" fill="hold">
                                          <p:stCondLst>
                                            <p:cond delay="0"/>
                                          </p:stCondLst>
                                        </p:cTn>
                                        <p:tgtEl>
                                          <p:spTgt spid="172"/>
                                        </p:tgtEl>
                                        <p:attrNameLst>
                                          <p:attrName>style.visibility</p:attrName>
                                        </p:attrNameLst>
                                      </p:cBhvr>
                                      <p:to>
                                        <p:strVal val="visible"/>
                                      </p:to>
                                    </p:set>
                                    <p:animEffect transition="in" filter="dissolve">
                                      <p:cBhvr>
                                        <p:cTn id="102" dur="500"/>
                                        <p:tgtEl>
                                          <p:spTgt spid="172"/>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204"/>
                                        </p:tgtEl>
                                        <p:attrNameLst>
                                          <p:attrName>style.visibility</p:attrName>
                                        </p:attrNameLst>
                                      </p:cBhvr>
                                      <p:to>
                                        <p:strVal val="visible"/>
                                      </p:to>
                                    </p:set>
                                    <p:anim calcmode="lin" valueType="num">
                                      <p:cBhvr additive="base">
                                        <p:cTn id="107" dur="500" fill="hold"/>
                                        <p:tgtEl>
                                          <p:spTgt spid="204"/>
                                        </p:tgtEl>
                                        <p:attrNameLst>
                                          <p:attrName>ppt_x</p:attrName>
                                        </p:attrNameLst>
                                      </p:cBhvr>
                                      <p:tavLst>
                                        <p:tav tm="0">
                                          <p:val>
                                            <p:strVal val="#ppt_x"/>
                                          </p:val>
                                        </p:tav>
                                        <p:tav tm="100000">
                                          <p:val>
                                            <p:strVal val="#ppt_x"/>
                                          </p:val>
                                        </p:tav>
                                      </p:tavLst>
                                    </p:anim>
                                    <p:anim calcmode="lin" valueType="num">
                                      <p:cBhvr additive="base">
                                        <p:cTn id="108" dur="500" fill="hold"/>
                                        <p:tgtEl>
                                          <p:spTgt spid="204"/>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201"/>
                                        </p:tgtEl>
                                        <p:attrNameLst>
                                          <p:attrName>style.visibility</p:attrName>
                                        </p:attrNameLst>
                                      </p:cBhvr>
                                      <p:to>
                                        <p:strVal val="visible"/>
                                      </p:to>
                                    </p:set>
                                    <p:anim calcmode="lin" valueType="num">
                                      <p:cBhvr additive="base">
                                        <p:cTn id="111" dur="500" fill="hold"/>
                                        <p:tgtEl>
                                          <p:spTgt spid="201"/>
                                        </p:tgtEl>
                                        <p:attrNameLst>
                                          <p:attrName>ppt_x</p:attrName>
                                        </p:attrNameLst>
                                      </p:cBhvr>
                                      <p:tavLst>
                                        <p:tav tm="0">
                                          <p:val>
                                            <p:strVal val="#ppt_x"/>
                                          </p:val>
                                        </p:tav>
                                        <p:tav tm="100000">
                                          <p:val>
                                            <p:strVal val="#ppt_x"/>
                                          </p:val>
                                        </p:tav>
                                      </p:tavLst>
                                    </p:anim>
                                    <p:anim calcmode="lin" valueType="num">
                                      <p:cBhvr additive="base">
                                        <p:cTn id="112" dur="500" fill="hold"/>
                                        <p:tgtEl>
                                          <p:spTgt spid="201"/>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207"/>
                                        </p:tgtEl>
                                        <p:attrNameLst>
                                          <p:attrName>style.visibility</p:attrName>
                                        </p:attrNameLst>
                                      </p:cBhvr>
                                      <p:to>
                                        <p:strVal val="visible"/>
                                      </p:to>
                                    </p:set>
                                    <p:anim calcmode="lin" valueType="num">
                                      <p:cBhvr additive="base">
                                        <p:cTn id="115" dur="500" fill="hold"/>
                                        <p:tgtEl>
                                          <p:spTgt spid="207"/>
                                        </p:tgtEl>
                                        <p:attrNameLst>
                                          <p:attrName>ppt_x</p:attrName>
                                        </p:attrNameLst>
                                      </p:cBhvr>
                                      <p:tavLst>
                                        <p:tav tm="0">
                                          <p:val>
                                            <p:strVal val="#ppt_x"/>
                                          </p:val>
                                        </p:tav>
                                        <p:tav tm="100000">
                                          <p:val>
                                            <p:strVal val="#ppt_x"/>
                                          </p:val>
                                        </p:tav>
                                      </p:tavLst>
                                    </p:anim>
                                    <p:anim calcmode="lin" valueType="num">
                                      <p:cBhvr additive="base">
                                        <p:cTn id="116" dur="500" fill="hold"/>
                                        <p:tgtEl>
                                          <p:spTgt spid="207"/>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112"/>
                                        </p:tgtEl>
                                        <p:attrNameLst>
                                          <p:attrName>style.visibility</p:attrName>
                                        </p:attrNameLst>
                                      </p:cBhvr>
                                      <p:to>
                                        <p:strVal val="visible"/>
                                      </p:to>
                                    </p:set>
                                    <p:anim calcmode="lin" valueType="num">
                                      <p:cBhvr additive="base">
                                        <p:cTn id="119" dur="500" fill="hold"/>
                                        <p:tgtEl>
                                          <p:spTgt spid="112"/>
                                        </p:tgtEl>
                                        <p:attrNameLst>
                                          <p:attrName>ppt_x</p:attrName>
                                        </p:attrNameLst>
                                      </p:cBhvr>
                                      <p:tavLst>
                                        <p:tav tm="0">
                                          <p:val>
                                            <p:strVal val="#ppt_x"/>
                                          </p:val>
                                        </p:tav>
                                        <p:tav tm="100000">
                                          <p:val>
                                            <p:strVal val="#ppt_x"/>
                                          </p:val>
                                        </p:tav>
                                      </p:tavLst>
                                    </p:anim>
                                    <p:anim calcmode="lin" valueType="num">
                                      <p:cBhvr additive="base">
                                        <p:cTn id="120" dur="500" fill="hold"/>
                                        <p:tgtEl>
                                          <p:spTgt spid="112"/>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115"/>
                                        </p:tgtEl>
                                        <p:attrNameLst>
                                          <p:attrName>style.visibility</p:attrName>
                                        </p:attrNameLst>
                                      </p:cBhvr>
                                      <p:to>
                                        <p:strVal val="visible"/>
                                      </p:to>
                                    </p:set>
                                    <p:anim calcmode="lin" valueType="num">
                                      <p:cBhvr additive="base">
                                        <p:cTn id="123" dur="500" fill="hold"/>
                                        <p:tgtEl>
                                          <p:spTgt spid="115"/>
                                        </p:tgtEl>
                                        <p:attrNameLst>
                                          <p:attrName>ppt_x</p:attrName>
                                        </p:attrNameLst>
                                      </p:cBhvr>
                                      <p:tavLst>
                                        <p:tav tm="0">
                                          <p:val>
                                            <p:strVal val="#ppt_x"/>
                                          </p:val>
                                        </p:tav>
                                        <p:tav tm="100000">
                                          <p:val>
                                            <p:strVal val="#ppt_x"/>
                                          </p:val>
                                        </p:tav>
                                      </p:tavLst>
                                    </p:anim>
                                    <p:anim calcmode="lin" valueType="num">
                                      <p:cBhvr additive="base">
                                        <p:cTn id="124" dur="500" fill="hold"/>
                                        <p:tgtEl>
                                          <p:spTgt spid="115"/>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153"/>
                                        </p:tgtEl>
                                        <p:attrNameLst>
                                          <p:attrName>style.visibility</p:attrName>
                                        </p:attrNameLst>
                                      </p:cBhvr>
                                      <p:to>
                                        <p:strVal val="visible"/>
                                      </p:to>
                                    </p:set>
                                    <p:anim calcmode="lin" valueType="num">
                                      <p:cBhvr additive="base">
                                        <p:cTn id="127" dur="500" fill="hold"/>
                                        <p:tgtEl>
                                          <p:spTgt spid="153"/>
                                        </p:tgtEl>
                                        <p:attrNameLst>
                                          <p:attrName>ppt_x</p:attrName>
                                        </p:attrNameLst>
                                      </p:cBhvr>
                                      <p:tavLst>
                                        <p:tav tm="0">
                                          <p:val>
                                            <p:strVal val="#ppt_x"/>
                                          </p:val>
                                        </p:tav>
                                        <p:tav tm="100000">
                                          <p:val>
                                            <p:strVal val="#ppt_x"/>
                                          </p:val>
                                        </p:tav>
                                      </p:tavLst>
                                    </p:anim>
                                    <p:anim calcmode="lin" valueType="num">
                                      <p:cBhvr additive="base">
                                        <p:cTn id="128" dur="500" fill="hold"/>
                                        <p:tgtEl>
                                          <p:spTgt spid="153"/>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103"/>
                                        </p:tgtEl>
                                        <p:attrNameLst>
                                          <p:attrName>style.visibility</p:attrName>
                                        </p:attrNameLst>
                                      </p:cBhvr>
                                      <p:to>
                                        <p:strVal val="visible"/>
                                      </p:to>
                                    </p:set>
                                    <p:anim calcmode="lin" valueType="num">
                                      <p:cBhvr additive="base">
                                        <p:cTn id="131" dur="500" fill="hold"/>
                                        <p:tgtEl>
                                          <p:spTgt spid="103"/>
                                        </p:tgtEl>
                                        <p:attrNameLst>
                                          <p:attrName>ppt_x</p:attrName>
                                        </p:attrNameLst>
                                      </p:cBhvr>
                                      <p:tavLst>
                                        <p:tav tm="0">
                                          <p:val>
                                            <p:strVal val="#ppt_x"/>
                                          </p:val>
                                        </p:tav>
                                        <p:tav tm="100000">
                                          <p:val>
                                            <p:strVal val="#ppt_x"/>
                                          </p:val>
                                        </p:tav>
                                      </p:tavLst>
                                    </p:anim>
                                    <p:anim calcmode="lin" valueType="num">
                                      <p:cBhvr additive="base">
                                        <p:cTn id="132" dur="500" fill="hold"/>
                                        <p:tgtEl>
                                          <p:spTgt spid="103"/>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106"/>
                                        </p:tgtEl>
                                        <p:attrNameLst>
                                          <p:attrName>style.visibility</p:attrName>
                                        </p:attrNameLst>
                                      </p:cBhvr>
                                      <p:to>
                                        <p:strVal val="visible"/>
                                      </p:to>
                                    </p:set>
                                    <p:anim calcmode="lin" valueType="num">
                                      <p:cBhvr additive="base">
                                        <p:cTn id="135" dur="500" fill="hold"/>
                                        <p:tgtEl>
                                          <p:spTgt spid="106"/>
                                        </p:tgtEl>
                                        <p:attrNameLst>
                                          <p:attrName>ppt_x</p:attrName>
                                        </p:attrNameLst>
                                      </p:cBhvr>
                                      <p:tavLst>
                                        <p:tav tm="0">
                                          <p:val>
                                            <p:strVal val="#ppt_x"/>
                                          </p:val>
                                        </p:tav>
                                        <p:tav tm="100000">
                                          <p:val>
                                            <p:strVal val="#ppt_x"/>
                                          </p:val>
                                        </p:tav>
                                      </p:tavLst>
                                    </p:anim>
                                    <p:anim calcmode="lin" valueType="num">
                                      <p:cBhvr additive="base">
                                        <p:cTn id="136" dur="500" fill="hold"/>
                                        <p:tgtEl>
                                          <p:spTgt spid="106"/>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109"/>
                                        </p:tgtEl>
                                        <p:attrNameLst>
                                          <p:attrName>style.visibility</p:attrName>
                                        </p:attrNameLst>
                                      </p:cBhvr>
                                      <p:to>
                                        <p:strVal val="visible"/>
                                      </p:to>
                                    </p:set>
                                    <p:anim calcmode="lin" valueType="num">
                                      <p:cBhvr additive="base">
                                        <p:cTn id="139" dur="500" fill="hold"/>
                                        <p:tgtEl>
                                          <p:spTgt spid="109"/>
                                        </p:tgtEl>
                                        <p:attrNameLst>
                                          <p:attrName>ppt_x</p:attrName>
                                        </p:attrNameLst>
                                      </p:cBhvr>
                                      <p:tavLst>
                                        <p:tav tm="0">
                                          <p:val>
                                            <p:strVal val="#ppt_x"/>
                                          </p:val>
                                        </p:tav>
                                        <p:tav tm="100000">
                                          <p:val>
                                            <p:strVal val="#ppt_x"/>
                                          </p:val>
                                        </p:tav>
                                      </p:tavLst>
                                    </p:anim>
                                    <p:anim calcmode="lin" valueType="num">
                                      <p:cBhvr additive="base">
                                        <p:cTn id="140" dur="500" fill="hold"/>
                                        <p:tgtEl>
                                          <p:spTgt spid="109"/>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66"/>
                                        </p:tgtEl>
                                        <p:attrNameLst>
                                          <p:attrName>style.visibility</p:attrName>
                                        </p:attrNameLst>
                                      </p:cBhvr>
                                      <p:to>
                                        <p:strVal val="visible"/>
                                      </p:to>
                                    </p:set>
                                    <p:anim calcmode="lin" valueType="num">
                                      <p:cBhvr additive="base">
                                        <p:cTn id="143" dur="500" fill="hold"/>
                                        <p:tgtEl>
                                          <p:spTgt spid="66"/>
                                        </p:tgtEl>
                                        <p:attrNameLst>
                                          <p:attrName>ppt_x</p:attrName>
                                        </p:attrNameLst>
                                      </p:cBhvr>
                                      <p:tavLst>
                                        <p:tav tm="0">
                                          <p:val>
                                            <p:strVal val="#ppt_x"/>
                                          </p:val>
                                        </p:tav>
                                        <p:tav tm="100000">
                                          <p:val>
                                            <p:strVal val="#ppt_x"/>
                                          </p:val>
                                        </p:tav>
                                      </p:tavLst>
                                    </p:anim>
                                    <p:anim calcmode="lin" valueType="num">
                                      <p:cBhvr additive="base">
                                        <p:cTn id="144" dur="500" fill="hold"/>
                                        <p:tgtEl>
                                          <p:spTgt spid="66"/>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69"/>
                                        </p:tgtEl>
                                        <p:attrNameLst>
                                          <p:attrName>style.visibility</p:attrName>
                                        </p:attrNameLst>
                                      </p:cBhvr>
                                      <p:to>
                                        <p:strVal val="visible"/>
                                      </p:to>
                                    </p:set>
                                    <p:anim calcmode="lin" valueType="num">
                                      <p:cBhvr additive="base">
                                        <p:cTn id="147" dur="500" fill="hold"/>
                                        <p:tgtEl>
                                          <p:spTgt spid="69"/>
                                        </p:tgtEl>
                                        <p:attrNameLst>
                                          <p:attrName>ppt_x</p:attrName>
                                        </p:attrNameLst>
                                      </p:cBhvr>
                                      <p:tavLst>
                                        <p:tav tm="0">
                                          <p:val>
                                            <p:strVal val="#ppt_x"/>
                                          </p:val>
                                        </p:tav>
                                        <p:tav tm="100000">
                                          <p:val>
                                            <p:strVal val="#ppt_x"/>
                                          </p:val>
                                        </p:tav>
                                      </p:tavLst>
                                    </p:anim>
                                    <p:anim calcmode="lin" valueType="num">
                                      <p:cBhvr additive="base">
                                        <p:cTn id="14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2" fill="hold" nodeType="clickEffect">
                                  <p:stCondLst>
                                    <p:cond delay="0"/>
                                  </p:stCondLst>
                                  <p:childTnLst>
                                    <p:set>
                                      <p:cBhvr>
                                        <p:cTn id="152" dur="1" fill="hold">
                                          <p:stCondLst>
                                            <p:cond delay="0"/>
                                          </p:stCondLst>
                                        </p:cTn>
                                        <p:tgtEl>
                                          <p:spTgt spid="177"/>
                                        </p:tgtEl>
                                        <p:attrNameLst>
                                          <p:attrName>style.visibility</p:attrName>
                                        </p:attrNameLst>
                                      </p:cBhvr>
                                      <p:to>
                                        <p:strVal val="visible"/>
                                      </p:to>
                                    </p:set>
                                    <p:anim calcmode="lin" valueType="num">
                                      <p:cBhvr additive="base">
                                        <p:cTn id="153" dur="500" fill="hold"/>
                                        <p:tgtEl>
                                          <p:spTgt spid="177"/>
                                        </p:tgtEl>
                                        <p:attrNameLst>
                                          <p:attrName>ppt_x</p:attrName>
                                        </p:attrNameLst>
                                      </p:cBhvr>
                                      <p:tavLst>
                                        <p:tav tm="0">
                                          <p:val>
                                            <p:strVal val="1+#ppt_w/2"/>
                                          </p:val>
                                        </p:tav>
                                        <p:tav tm="100000">
                                          <p:val>
                                            <p:strVal val="#ppt_x"/>
                                          </p:val>
                                        </p:tav>
                                      </p:tavLst>
                                    </p:anim>
                                    <p:anim calcmode="lin" valueType="num">
                                      <p:cBhvr additive="base">
                                        <p:cTn id="154" dur="500" fill="hold"/>
                                        <p:tgtEl>
                                          <p:spTgt spid="177"/>
                                        </p:tgtEl>
                                        <p:attrNameLst>
                                          <p:attrName>ppt_y</p:attrName>
                                        </p:attrNameLst>
                                      </p:cBhvr>
                                      <p:tavLst>
                                        <p:tav tm="0">
                                          <p:val>
                                            <p:strVal val="#ppt_y"/>
                                          </p:val>
                                        </p:tav>
                                        <p:tav tm="100000">
                                          <p:val>
                                            <p:strVal val="#ppt_y"/>
                                          </p:val>
                                        </p:tav>
                                      </p:tavLst>
                                    </p:anim>
                                  </p:childTnLst>
                                </p:cTn>
                              </p:par>
                              <p:par>
                                <p:cTn id="155" presetID="2" presetClass="entr" presetSubtype="2" fill="hold" grpId="0" nodeType="withEffect">
                                  <p:stCondLst>
                                    <p:cond delay="0"/>
                                  </p:stCondLst>
                                  <p:childTnLst>
                                    <p:set>
                                      <p:cBhvr>
                                        <p:cTn id="156" dur="1" fill="hold">
                                          <p:stCondLst>
                                            <p:cond delay="0"/>
                                          </p:stCondLst>
                                        </p:cTn>
                                        <p:tgtEl>
                                          <p:spTgt spid="173"/>
                                        </p:tgtEl>
                                        <p:attrNameLst>
                                          <p:attrName>style.visibility</p:attrName>
                                        </p:attrNameLst>
                                      </p:cBhvr>
                                      <p:to>
                                        <p:strVal val="visible"/>
                                      </p:to>
                                    </p:set>
                                    <p:anim calcmode="lin" valueType="num">
                                      <p:cBhvr additive="base">
                                        <p:cTn id="157" dur="500" fill="hold"/>
                                        <p:tgtEl>
                                          <p:spTgt spid="173"/>
                                        </p:tgtEl>
                                        <p:attrNameLst>
                                          <p:attrName>ppt_x</p:attrName>
                                        </p:attrNameLst>
                                      </p:cBhvr>
                                      <p:tavLst>
                                        <p:tav tm="0">
                                          <p:val>
                                            <p:strVal val="1+#ppt_w/2"/>
                                          </p:val>
                                        </p:tav>
                                        <p:tav tm="100000">
                                          <p:val>
                                            <p:strVal val="#ppt_x"/>
                                          </p:val>
                                        </p:tav>
                                      </p:tavLst>
                                    </p:anim>
                                    <p:anim calcmode="lin" valueType="num">
                                      <p:cBhvr additive="base">
                                        <p:cTn id="158" dur="500" fill="hold"/>
                                        <p:tgtEl>
                                          <p:spTgt spid="173"/>
                                        </p:tgtEl>
                                        <p:attrNameLst>
                                          <p:attrName>ppt_y</p:attrName>
                                        </p:attrNameLst>
                                      </p:cBhvr>
                                      <p:tavLst>
                                        <p:tav tm="0">
                                          <p:val>
                                            <p:strVal val="#ppt_y"/>
                                          </p:val>
                                        </p:tav>
                                        <p:tav tm="100000">
                                          <p:val>
                                            <p:strVal val="#ppt_y"/>
                                          </p:val>
                                        </p:tav>
                                      </p:tavLst>
                                    </p:anim>
                                  </p:childTnLst>
                                </p:cTn>
                              </p:par>
                              <p:par>
                                <p:cTn id="159" presetID="2" presetClass="entr" presetSubtype="2" fill="hold" nodeType="withEffect">
                                  <p:stCondLst>
                                    <p:cond delay="0"/>
                                  </p:stCondLst>
                                  <p:childTnLst>
                                    <p:set>
                                      <p:cBhvr>
                                        <p:cTn id="160" dur="1" fill="hold">
                                          <p:stCondLst>
                                            <p:cond delay="0"/>
                                          </p:stCondLst>
                                        </p:cTn>
                                        <p:tgtEl>
                                          <p:spTgt spid="174"/>
                                        </p:tgtEl>
                                        <p:attrNameLst>
                                          <p:attrName>style.visibility</p:attrName>
                                        </p:attrNameLst>
                                      </p:cBhvr>
                                      <p:to>
                                        <p:strVal val="visible"/>
                                      </p:to>
                                    </p:set>
                                    <p:anim calcmode="lin" valueType="num">
                                      <p:cBhvr additive="base">
                                        <p:cTn id="161" dur="500" fill="hold"/>
                                        <p:tgtEl>
                                          <p:spTgt spid="174"/>
                                        </p:tgtEl>
                                        <p:attrNameLst>
                                          <p:attrName>ppt_x</p:attrName>
                                        </p:attrNameLst>
                                      </p:cBhvr>
                                      <p:tavLst>
                                        <p:tav tm="0">
                                          <p:val>
                                            <p:strVal val="1+#ppt_w/2"/>
                                          </p:val>
                                        </p:tav>
                                        <p:tav tm="100000">
                                          <p:val>
                                            <p:strVal val="#ppt_x"/>
                                          </p:val>
                                        </p:tav>
                                      </p:tavLst>
                                    </p:anim>
                                    <p:anim calcmode="lin" valueType="num">
                                      <p:cBhvr additive="base">
                                        <p:cTn id="162" dur="500" fill="hold"/>
                                        <p:tgtEl>
                                          <p:spTgt spid="174"/>
                                        </p:tgtEl>
                                        <p:attrNameLst>
                                          <p:attrName>ppt_y</p:attrName>
                                        </p:attrNameLst>
                                      </p:cBhvr>
                                      <p:tavLst>
                                        <p:tav tm="0">
                                          <p:val>
                                            <p:strVal val="#ppt_y"/>
                                          </p:val>
                                        </p:tav>
                                        <p:tav tm="100000">
                                          <p:val>
                                            <p:strVal val="#ppt_y"/>
                                          </p:val>
                                        </p:tav>
                                      </p:tavLst>
                                    </p:anim>
                                  </p:childTnLst>
                                </p:cTn>
                              </p:par>
                              <p:par>
                                <p:cTn id="163" presetID="2" presetClass="entr" presetSubtype="2" fill="hold" grpId="0" nodeType="withEffect">
                                  <p:stCondLst>
                                    <p:cond delay="0"/>
                                  </p:stCondLst>
                                  <p:childTnLst>
                                    <p:set>
                                      <p:cBhvr>
                                        <p:cTn id="164" dur="1" fill="hold">
                                          <p:stCondLst>
                                            <p:cond delay="0"/>
                                          </p:stCondLst>
                                        </p:cTn>
                                        <p:tgtEl>
                                          <p:spTgt spid="210"/>
                                        </p:tgtEl>
                                        <p:attrNameLst>
                                          <p:attrName>style.visibility</p:attrName>
                                        </p:attrNameLst>
                                      </p:cBhvr>
                                      <p:to>
                                        <p:strVal val="visible"/>
                                      </p:to>
                                    </p:set>
                                    <p:anim calcmode="lin" valueType="num">
                                      <p:cBhvr additive="base">
                                        <p:cTn id="165" dur="500" fill="hold"/>
                                        <p:tgtEl>
                                          <p:spTgt spid="210"/>
                                        </p:tgtEl>
                                        <p:attrNameLst>
                                          <p:attrName>ppt_x</p:attrName>
                                        </p:attrNameLst>
                                      </p:cBhvr>
                                      <p:tavLst>
                                        <p:tav tm="0">
                                          <p:val>
                                            <p:strVal val="1+#ppt_w/2"/>
                                          </p:val>
                                        </p:tav>
                                        <p:tav tm="100000">
                                          <p:val>
                                            <p:strVal val="#ppt_x"/>
                                          </p:val>
                                        </p:tav>
                                      </p:tavLst>
                                    </p:anim>
                                    <p:anim calcmode="lin" valueType="num">
                                      <p:cBhvr additive="base">
                                        <p:cTn id="166" dur="500" fill="hold"/>
                                        <p:tgtEl>
                                          <p:spTgt spid="210"/>
                                        </p:tgtEl>
                                        <p:attrNameLst>
                                          <p:attrName>ppt_y</p:attrName>
                                        </p:attrNameLst>
                                      </p:cBhvr>
                                      <p:tavLst>
                                        <p:tav tm="0">
                                          <p:val>
                                            <p:strVal val="#ppt_y"/>
                                          </p:val>
                                        </p:tav>
                                        <p:tav tm="100000">
                                          <p:val>
                                            <p:strVal val="#ppt_y"/>
                                          </p:val>
                                        </p:tav>
                                      </p:tavLst>
                                    </p:anim>
                                  </p:childTnLst>
                                </p:cTn>
                              </p:par>
                              <p:par>
                                <p:cTn id="167" presetID="2" presetClass="entr" presetSubtype="2" fill="hold" grpId="0" nodeType="withEffect">
                                  <p:stCondLst>
                                    <p:cond delay="0"/>
                                  </p:stCondLst>
                                  <p:childTnLst>
                                    <p:set>
                                      <p:cBhvr>
                                        <p:cTn id="168" dur="1" fill="hold">
                                          <p:stCondLst>
                                            <p:cond delay="0"/>
                                          </p:stCondLst>
                                        </p:cTn>
                                        <p:tgtEl>
                                          <p:spTgt spid="137"/>
                                        </p:tgtEl>
                                        <p:attrNameLst>
                                          <p:attrName>style.visibility</p:attrName>
                                        </p:attrNameLst>
                                      </p:cBhvr>
                                      <p:to>
                                        <p:strVal val="visible"/>
                                      </p:to>
                                    </p:set>
                                    <p:anim calcmode="lin" valueType="num">
                                      <p:cBhvr additive="base">
                                        <p:cTn id="169" dur="500" fill="hold"/>
                                        <p:tgtEl>
                                          <p:spTgt spid="137"/>
                                        </p:tgtEl>
                                        <p:attrNameLst>
                                          <p:attrName>ppt_x</p:attrName>
                                        </p:attrNameLst>
                                      </p:cBhvr>
                                      <p:tavLst>
                                        <p:tav tm="0">
                                          <p:val>
                                            <p:strVal val="1+#ppt_w/2"/>
                                          </p:val>
                                        </p:tav>
                                        <p:tav tm="100000">
                                          <p:val>
                                            <p:strVal val="#ppt_x"/>
                                          </p:val>
                                        </p:tav>
                                      </p:tavLst>
                                    </p:anim>
                                    <p:anim calcmode="lin" valueType="num">
                                      <p:cBhvr additive="base">
                                        <p:cTn id="170" dur="500" fill="hold"/>
                                        <p:tgtEl>
                                          <p:spTgt spid="137"/>
                                        </p:tgtEl>
                                        <p:attrNameLst>
                                          <p:attrName>ppt_y</p:attrName>
                                        </p:attrNameLst>
                                      </p:cBhvr>
                                      <p:tavLst>
                                        <p:tav tm="0">
                                          <p:val>
                                            <p:strVal val="#ppt_y"/>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0" presetClass="path" presetSubtype="0" accel="50000" decel="50000" fill="hold" grpId="1" nodeType="clickEffect">
                                  <p:stCondLst>
                                    <p:cond delay="0"/>
                                  </p:stCondLst>
                                  <p:childTnLst>
                                    <p:animMotion origin="layout" path="M 4.375E-6 -3.33333E-6 L -0.04701 -0.00856 " pathEditMode="relative" rAng="0" ptsTypes="AA">
                                      <p:cBhvr>
                                        <p:cTn id="174" dur="500" fill="hold"/>
                                        <p:tgtEl>
                                          <p:spTgt spid="137"/>
                                        </p:tgtEl>
                                        <p:attrNameLst>
                                          <p:attrName>ppt_x</p:attrName>
                                          <p:attrName>ppt_y</p:attrName>
                                        </p:attrNameLst>
                                      </p:cBhvr>
                                      <p:rCtr x="-2357" y="-440"/>
                                    </p:animMotion>
                                  </p:childTnLst>
                                </p:cTn>
                              </p:par>
                            </p:childTnLst>
                          </p:cTn>
                        </p:par>
                      </p:childTnLst>
                    </p:cTn>
                  </p:par>
                  <p:par>
                    <p:cTn id="175" fill="hold">
                      <p:stCondLst>
                        <p:cond delay="indefinite"/>
                      </p:stCondLst>
                      <p:childTnLst>
                        <p:par>
                          <p:cTn id="176" fill="hold">
                            <p:stCondLst>
                              <p:cond delay="0"/>
                            </p:stCondLst>
                            <p:childTnLst>
                              <p:par>
                                <p:cTn id="177" presetID="0" presetClass="path" presetSubtype="0" accel="50000" decel="50000" fill="hold" grpId="1" nodeType="clickEffect">
                                  <p:stCondLst>
                                    <p:cond delay="0"/>
                                  </p:stCondLst>
                                  <p:childTnLst>
                                    <p:animMotion origin="layout" path="M 0 0 L -0.0414 -0.00208 " pathEditMode="relative" ptsTypes="AA">
                                      <p:cBhvr>
                                        <p:cTn id="178" dur="500" fill="hold"/>
                                        <p:tgtEl>
                                          <p:spTgt spid="210"/>
                                        </p:tgtEl>
                                        <p:attrNameLst>
                                          <p:attrName>ppt_x</p:attrName>
                                          <p:attrName>ppt_y</p:attrName>
                                        </p:attrNameLst>
                                      </p:cBhvr>
                                    </p:animMotion>
                                  </p:childTnLst>
                                </p:cTn>
                              </p:par>
                            </p:childTnLst>
                          </p:cTn>
                        </p:par>
                      </p:childTnLst>
                    </p:cTn>
                  </p:par>
                  <p:par>
                    <p:cTn id="179" fill="hold">
                      <p:stCondLst>
                        <p:cond delay="indefinite"/>
                      </p:stCondLst>
                      <p:childTnLst>
                        <p:par>
                          <p:cTn id="180" fill="hold">
                            <p:stCondLst>
                              <p:cond delay="0"/>
                            </p:stCondLst>
                            <p:childTnLst>
                              <p:par>
                                <p:cTn id="181" presetID="2" presetClass="entr" presetSubtype="4" fill="hold" nodeType="clickEffect">
                                  <p:stCondLst>
                                    <p:cond delay="0"/>
                                  </p:stCondLst>
                                  <p:childTnLst>
                                    <p:set>
                                      <p:cBhvr>
                                        <p:cTn id="182" dur="1" fill="hold">
                                          <p:stCondLst>
                                            <p:cond delay="0"/>
                                          </p:stCondLst>
                                        </p:cTn>
                                        <p:tgtEl>
                                          <p:spTgt spid="186"/>
                                        </p:tgtEl>
                                        <p:attrNameLst>
                                          <p:attrName>style.visibility</p:attrName>
                                        </p:attrNameLst>
                                      </p:cBhvr>
                                      <p:to>
                                        <p:strVal val="visible"/>
                                      </p:to>
                                    </p:set>
                                    <p:anim calcmode="lin" valueType="num">
                                      <p:cBhvr additive="base">
                                        <p:cTn id="183" dur="500" fill="hold"/>
                                        <p:tgtEl>
                                          <p:spTgt spid="186"/>
                                        </p:tgtEl>
                                        <p:attrNameLst>
                                          <p:attrName>ppt_x</p:attrName>
                                        </p:attrNameLst>
                                      </p:cBhvr>
                                      <p:tavLst>
                                        <p:tav tm="0">
                                          <p:val>
                                            <p:strVal val="#ppt_x"/>
                                          </p:val>
                                        </p:tav>
                                        <p:tav tm="100000">
                                          <p:val>
                                            <p:strVal val="#ppt_x"/>
                                          </p:val>
                                        </p:tav>
                                      </p:tavLst>
                                    </p:anim>
                                    <p:anim calcmode="lin" valueType="num">
                                      <p:cBhvr additive="base">
                                        <p:cTn id="184" dur="500" fill="hold"/>
                                        <p:tgtEl>
                                          <p:spTgt spid="186"/>
                                        </p:tgtEl>
                                        <p:attrNameLst>
                                          <p:attrName>ppt_y</p:attrName>
                                        </p:attrNameLst>
                                      </p:cBhvr>
                                      <p:tavLst>
                                        <p:tav tm="0">
                                          <p:val>
                                            <p:strVal val="1+#ppt_h/2"/>
                                          </p:val>
                                        </p:tav>
                                        <p:tav tm="100000">
                                          <p:val>
                                            <p:strVal val="#ppt_y"/>
                                          </p:val>
                                        </p:tav>
                                      </p:tavLst>
                                    </p:anim>
                                  </p:childTnLst>
                                </p:cTn>
                              </p:par>
                              <p:par>
                                <p:cTn id="185" presetID="2" presetClass="entr" presetSubtype="4" fill="hold" nodeType="withEffect">
                                  <p:stCondLst>
                                    <p:cond delay="0"/>
                                  </p:stCondLst>
                                  <p:childTnLst>
                                    <p:set>
                                      <p:cBhvr>
                                        <p:cTn id="186" dur="1" fill="hold">
                                          <p:stCondLst>
                                            <p:cond delay="0"/>
                                          </p:stCondLst>
                                        </p:cTn>
                                        <p:tgtEl>
                                          <p:spTgt spid="189"/>
                                        </p:tgtEl>
                                        <p:attrNameLst>
                                          <p:attrName>style.visibility</p:attrName>
                                        </p:attrNameLst>
                                      </p:cBhvr>
                                      <p:to>
                                        <p:strVal val="visible"/>
                                      </p:to>
                                    </p:set>
                                    <p:anim calcmode="lin" valueType="num">
                                      <p:cBhvr additive="base">
                                        <p:cTn id="187" dur="500" fill="hold"/>
                                        <p:tgtEl>
                                          <p:spTgt spid="189"/>
                                        </p:tgtEl>
                                        <p:attrNameLst>
                                          <p:attrName>ppt_x</p:attrName>
                                        </p:attrNameLst>
                                      </p:cBhvr>
                                      <p:tavLst>
                                        <p:tav tm="0">
                                          <p:val>
                                            <p:strVal val="#ppt_x"/>
                                          </p:val>
                                        </p:tav>
                                        <p:tav tm="100000">
                                          <p:val>
                                            <p:strVal val="#ppt_x"/>
                                          </p:val>
                                        </p:tav>
                                      </p:tavLst>
                                    </p:anim>
                                    <p:anim calcmode="lin" valueType="num">
                                      <p:cBhvr additive="base">
                                        <p:cTn id="188" dur="500" fill="hold"/>
                                        <p:tgtEl>
                                          <p:spTgt spid="189"/>
                                        </p:tgtEl>
                                        <p:attrNameLst>
                                          <p:attrName>ppt_y</p:attrName>
                                        </p:attrNameLst>
                                      </p:cBhvr>
                                      <p:tavLst>
                                        <p:tav tm="0">
                                          <p:val>
                                            <p:strVal val="1+#ppt_h/2"/>
                                          </p:val>
                                        </p:tav>
                                        <p:tav tm="100000">
                                          <p:val>
                                            <p:strVal val="#ppt_y"/>
                                          </p:val>
                                        </p:tav>
                                      </p:tavLst>
                                    </p:anim>
                                  </p:childTnLst>
                                </p:cTn>
                              </p:par>
                              <p:par>
                                <p:cTn id="189" presetID="2" presetClass="entr" presetSubtype="4" fill="hold" nodeType="withEffect">
                                  <p:stCondLst>
                                    <p:cond delay="0"/>
                                  </p:stCondLst>
                                  <p:childTnLst>
                                    <p:set>
                                      <p:cBhvr>
                                        <p:cTn id="190" dur="1" fill="hold">
                                          <p:stCondLst>
                                            <p:cond delay="0"/>
                                          </p:stCondLst>
                                        </p:cTn>
                                        <p:tgtEl>
                                          <p:spTgt spid="182"/>
                                        </p:tgtEl>
                                        <p:attrNameLst>
                                          <p:attrName>style.visibility</p:attrName>
                                        </p:attrNameLst>
                                      </p:cBhvr>
                                      <p:to>
                                        <p:strVal val="visible"/>
                                      </p:to>
                                    </p:set>
                                    <p:anim calcmode="lin" valueType="num">
                                      <p:cBhvr additive="base">
                                        <p:cTn id="191" dur="500" fill="hold"/>
                                        <p:tgtEl>
                                          <p:spTgt spid="182"/>
                                        </p:tgtEl>
                                        <p:attrNameLst>
                                          <p:attrName>ppt_x</p:attrName>
                                        </p:attrNameLst>
                                      </p:cBhvr>
                                      <p:tavLst>
                                        <p:tav tm="0">
                                          <p:val>
                                            <p:strVal val="#ppt_x"/>
                                          </p:val>
                                        </p:tav>
                                        <p:tav tm="100000">
                                          <p:val>
                                            <p:strVal val="#ppt_x"/>
                                          </p:val>
                                        </p:tav>
                                      </p:tavLst>
                                    </p:anim>
                                    <p:anim calcmode="lin" valueType="num">
                                      <p:cBhvr additive="base">
                                        <p:cTn id="192" dur="500" fill="hold"/>
                                        <p:tgtEl>
                                          <p:spTgt spid="182"/>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185"/>
                                        </p:tgtEl>
                                        <p:attrNameLst>
                                          <p:attrName>style.visibility</p:attrName>
                                        </p:attrNameLst>
                                      </p:cBhvr>
                                      <p:to>
                                        <p:strVal val="visible"/>
                                      </p:to>
                                    </p:set>
                                    <p:anim calcmode="lin" valueType="num">
                                      <p:cBhvr additive="base">
                                        <p:cTn id="195" dur="500" fill="hold"/>
                                        <p:tgtEl>
                                          <p:spTgt spid="185"/>
                                        </p:tgtEl>
                                        <p:attrNameLst>
                                          <p:attrName>ppt_x</p:attrName>
                                        </p:attrNameLst>
                                      </p:cBhvr>
                                      <p:tavLst>
                                        <p:tav tm="0">
                                          <p:val>
                                            <p:strVal val="#ppt_x"/>
                                          </p:val>
                                        </p:tav>
                                        <p:tav tm="100000">
                                          <p:val>
                                            <p:strVal val="#ppt_x"/>
                                          </p:val>
                                        </p:tav>
                                      </p:tavLst>
                                    </p:anim>
                                    <p:anim calcmode="lin" valueType="num">
                                      <p:cBhvr additive="base">
                                        <p:cTn id="196" dur="500" fill="hold"/>
                                        <p:tgtEl>
                                          <p:spTgt spid="185"/>
                                        </p:tgtEl>
                                        <p:attrNameLst>
                                          <p:attrName>ppt_y</p:attrName>
                                        </p:attrNameLst>
                                      </p:cBhvr>
                                      <p:tavLst>
                                        <p:tav tm="0">
                                          <p:val>
                                            <p:strVal val="1+#ppt_h/2"/>
                                          </p:val>
                                        </p:tav>
                                        <p:tav tm="100000">
                                          <p:val>
                                            <p:strVal val="#ppt_y"/>
                                          </p:val>
                                        </p:tav>
                                      </p:tavLst>
                                    </p:anim>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grpId="0" nodeType="clickEffect">
                                  <p:stCondLst>
                                    <p:cond delay="0"/>
                                  </p:stCondLst>
                                  <p:childTnLst>
                                    <p:set>
                                      <p:cBhvr>
                                        <p:cTn id="200" dur="1" fill="hold">
                                          <p:stCondLst>
                                            <p:cond delay="0"/>
                                          </p:stCondLst>
                                        </p:cTn>
                                        <p:tgtEl>
                                          <p:spTgt spid="129"/>
                                        </p:tgtEl>
                                        <p:attrNameLst>
                                          <p:attrName>style.visibility</p:attrName>
                                        </p:attrNameLst>
                                      </p:cBhvr>
                                      <p:to>
                                        <p:strVal val="visible"/>
                                      </p:to>
                                    </p:set>
                                  </p:childTnLst>
                                </p:cTn>
                              </p:par>
                            </p:childTnLst>
                          </p:cTn>
                        </p:par>
                      </p:childTnLst>
                    </p:cTn>
                  </p:par>
                  <p:par>
                    <p:cTn id="201" fill="hold">
                      <p:stCondLst>
                        <p:cond delay="indefinite"/>
                      </p:stCondLst>
                      <p:childTnLst>
                        <p:par>
                          <p:cTn id="202" fill="hold">
                            <p:stCondLst>
                              <p:cond delay="0"/>
                            </p:stCondLst>
                            <p:childTnLst>
                              <p:par>
                                <p:cTn id="203" presetID="0" presetClass="path" presetSubtype="0" accel="50000" decel="50000" fill="hold" grpId="1" nodeType="clickEffect">
                                  <p:stCondLst>
                                    <p:cond delay="0"/>
                                  </p:stCondLst>
                                  <p:childTnLst>
                                    <p:animMotion origin="layout" path="M 0 0 L 0 0 C -0.00339 0.00046 -0.00703 0.00023 -0.01029 0.00185 C -0.01133 0.00255 -0.01185 0.00486 -0.01263 0.00602 C -0.01992 0.01644 -0.01289 0.0044 -0.01836 0.01435 C -0.01914 0.01829 -0.02109 0.02222 -0.0207 0.02662 C -0.02044 0.02917 -0.01966 0.04121 -0.01836 0.04514 C -0.01784 0.04676 -0.01693 0.04792 -0.01615 0.04931 L -0.00221 0.04722 C 0.00977 0.04491 0.00365 0.04514 0.0082 0.04514 L 0.0082 0.04514 L 0.0082 0.04514 " pathEditMode="relative" ptsTypes="AAAAAAAAAAAA">
                                      <p:cBhvr>
                                        <p:cTn id="204" dur="2000" fill="hold"/>
                                        <p:tgtEl>
                                          <p:spTgt spid="129"/>
                                        </p:tgtEl>
                                        <p:attrNameLst>
                                          <p:attrName>ppt_x</p:attrName>
                                          <p:attrName>ppt_y</p:attrName>
                                        </p:attrNameLst>
                                      </p:cBhvr>
                                    </p:animMotion>
                                  </p:childTnLst>
                                </p:cTn>
                              </p:par>
                            </p:childTnLst>
                          </p:cTn>
                        </p:par>
                      </p:childTnLst>
                    </p:cTn>
                  </p:par>
                  <p:par>
                    <p:cTn id="205" fill="hold">
                      <p:stCondLst>
                        <p:cond delay="indefinite"/>
                      </p:stCondLst>
                      <p:childTnLst>
                        <p:par>
                          <p:cTn id="206" fill="hold">
                            <p:stCondLst>
                              <p:cond delay="0"/>
                            </p:stCondLst>
                            <p:childTnLst>
                              <p:par>
                                <p:cTn id="207" presetID="1" presetClass="entr" presetSubtype="0" fill="hold" nodeType="clickEffect">
                                  <p:stCondLst>
                                    <p:cond delay="0"/>
                                  </p:stCondLst>
                                  <p:childTnLst>
                                    <p:set>
                                      <p:cBhvr>
                                        <p:cTn id="208" dur="1" fill="hold">
                                          <p:stCondLst>
                                            <p:cond delay="0"/>
                                          </p:stCondLst>
                                        </p:cTn>
                                        <p:tgtEl>
                                          <p:spTgt spid="133">
                                            <p:txEl>
                                              <p:pRg st="0" end="0"/>
                                            </p:txEl>
                                          </p:spTgt>
                                        </p:tgtEl>
                                        <p:attrNameLst>
                                          <p:attrName>style.visibility</p:attrName>
                                        </p:attrNameLst>
                                      </p:cBhvr>
                                      <p:to>
                                        <p:strVal val="visible"/>
                                      </p:to>
                                    </p:set>
                                  </p:childTnLst>
                                </p:cTn>
                              </p:par>
                            </p:childTnLst>
                          </p:cTn>
                        </p:par>
                      </p:childTnLst>
                    </p:cTn>
                  </p:par>
                  <p:par>
                    <p:cTn id="209" fill="hold">
                      <p:stCondLst>
                        <p:cond delay="indefinite"/>
                      </p:stCondLst>
                      <p:childTnLst>
                        <p:par>
                          <p:cTn id="210" fill="hold">
                            <p:stCondLst>
                              <p:cond delay="0"/>
                            </p:stCondLst>
                            <p:childTnLst>
                              <p:par>
                                <p:cTn id="211" presetID="1" presetClass="entr" presetSubtype="0" fill="hold" nodeType="clickEffect">
                                  <p:stCondLst>
                                    <p:cond delay="0"/>
                                  </p:stCondLst>
                                  <p:childTnLst>
                                    <p:set>
                                      <p:cBhvr>
                                        <p:cTn id="212" dur="1" fill="hold">
                                          <p:stCondLst>
                                            <p:cond delay="0"/>
                                          </p:stCondLst>
                                        </p:cTn>
                                        <p:tgtEl>
                                          <p:spTgt spid="133">
                                            <p:txEl>
                                              <p:pRg st="1" end="1"/>
                                            </p:txEl>
                                          </p:spTgt>
                                        </p:tgtEl>
                                        <p:attrNameLst>
                                          <p:attrName>style.visibility</p:attrName>
                                        </p:attrNameLst>
                                      </p:cBhvr>
                                      <p:to>
                                        <p:strVal val="visible"/>
                                      </p:to>
                                    </p:set>
                                  </p:childTnLst>
                                </p:cTn>
                              </p:par>
                            </p:childTnLst>
                          </p:cTn>
                        </p:par>
                      </p:childTnLst>
                    </p:cTn>
                  </p:par>
                  <p:par>
                    <p:cTn id="213" fill="hold">
                      <p:stCondLst>
                        <p:cond delay="indefinite"/>
                      </p:stCondLst>
                      <p:childTnLst>
                        <p:par>
                          <p:cTn id="214" fill="hold">
                            <p:stCondLst>
                              <p:cond delay="0"/>
                            </p:stCondLst>
                            <p:childTnLst>
                              <p:par>
                                <p:cTn id="215" presetID="1" presetClass="entr" presetSubtype="0" fill="hold" nodeType="clickEffect">
                                  <p:stCondLst>
                                    <p:cond delay="0"/>
                                  </p:stCondLst>
                                  <p:childTnLst>
                                    <p:set>
                                      <p:cBhvr>
                                        <p:cTn id="216" dur="1" fill="hold">
                                          <p:stCondLst>
                                            <p:cond delay="0"/>
                                          </p:stCondLst>
                                        </p:cTn>
                                        <p:tgtEl>
                                          <p:spTgt spid="133">
                                            <p:txEl>
                                              <p:pRg st="2" end="2"/>
                                            </p:txEl>
                                          </p:spTgt>
                                        </p:tgtEl>
                                        <p:attrNameLst>
                                          <p:attrName>style.visibility</p:attrName>
                                        </p:attrNameLst>
                                      </p:cBhvr>
                                      <p:to>
                                        <p:strVal val="visible"/>
                                      </p:to>
                                    </p:set>
                                  </p:childTnLst>
                                </p:cTn>
                              </p:par>
                            </p:childTnLst>
                          </p:cTn>
                        </p:par>
                      </p:childTnLst>
                    </p:cTn>
                  </p:par>
                  <p:par>
                    <p:cTn id="217" fill="hold">
                      <p:stCondLst>
                        <p:cond delay="indefinite"/>
                      </p:stCondLst>
                      <p:childTnLst>
                        <p:par>
                          <p:cTn id="218" fill="hold">
                            <p:stCondLst>
                              <p:cond delay="0"/>
                            </p:stCondLst>
                            <p:childTnLst>
                              <p:par>
                                <p:cTn id="219" presetID="1" presetClass="entr" presetSubtype="0" fill="hold" nodeType="clickEffect">
                                  <p:stCondLst>
                                    <p:cond delay="0"/>
                                  </p:stCondLst>
                                  <p:childTnLst>
                                    <p:set>
                                      <p:cBhvr>
                                        <p:cTn id="220" dur="1" fill="hold">
                                          <p:stCondLst>
                                            <p:cond delay="0"/>
                                          </p:stCondLst>
                                        </p:cTn>
                                        <p:tgtEl>
                                          <p:spTgt spid="133">
                                            <p:txEl>
                                              <p:pRg st="3" end="3"/>
                                            </p:txEl>
                                          </p:spTgt>
                                        </p:tgtEl>
                                        <p:attrNameLst>
                                          <p:attrName>style.visibility</p:attrName>
                                        </p:attrNameLst>
                                      </p:cBhvr>
                                      <p:to>
                                        <p:strVal val="visible"/>
                                      </p:to>
                                    </p:set>
                                  </p:childTnLst>
                                </p:cTn>
                              </p:par>
                            </p:childTnLst>
                          </p:cTn>
                        </p:par>
                      </p:childTnLst>
                    </p:cTn>
                  </p:par>
                  <p:par>
                    <p:cTn id="221" fill="hold">
                      <p:stCondLst>
                        <p:cond delay="indefinite"/>
                      </p:stCondLst>
                      <p:childTnLst>
                        <p:par>
                          <p:cTn id="222" fill="hold">
                            <p:stCondLst>
                              <p:cond delay="0"/>
                            </p:stCondLst>
                            <p:childTnLst>
                              <p:par>
                                <p:cTn id="223" presetID="1" presetClass="entr" presetSubtype="0" fill="hold" grpId="0" nodeType="clickEffect">
                                  <p:stCondLst>
                                    <p:cond delay="0"/>
                                  </p:stCondLst>
                                  <p:childTnLst>
                                    <p:set>
                                      <p:cBhvr>
                                        <p:cTn id="224" dur="1" fill="hold">
                                          <p:stCondLst>
                                            <p:cond delay="0"/>
                                          </p:stCondLst>
                                        </p:cTn>
                                        <p:tgtEl>
                                          <p:spTgt spid="22"/>
                                        </p:tgtEl>
                                        <p:attrNameLst>
                                          <p:attrName>style.visibility</p:attrName>
                                        </p:attrNameLst>
                                      </p:cBhvr>
                                      <p:to>
                                        <p:strVal val="visible"/>
                                      </p:to>
                                    </p:set>
                                  </p:childTnLst>
                                </p:cTn>
                              </p:par>
                            </p:childTnLst>
                          </p:cTn>
                        </p:par>
                      </p:childTnLst>
                    </p:cTn>
                  </p:par>
                  <p:par>
                    <p:cTn id="225" fill="hold">
                      <p:stCondLst>
                        <p:cond delay="indefinite"/>
                      </p:stCondLst>
                      <p:childTnLst>
                        <p:par>
                          <p:cTn id="226" fill="hold">
                            <p:stCondLst>
                              <p:cond delay="0"/>
                            </p:stCondLst>
                            <p:childTnLst>
                              <p:par>
                                <p:cTn id="227" presetID="1" presetClass="entr" presetSubtype="0" fill="hold" nodeType="clickEffect">
                                  <p:stCondLst>
                                    <p:cond delay="0"/>
                                  </p:stCondLst>
                                  <p:childTnLst>
                                    <p:set>
                                      <p:cBhvr>
                                        <p:cTn id="228" dur="1" fill="hold">
                                          <p:stCondLst>
                                            <p:cond delay="0"/>
                                          </p:stCondLst>
                                        </p:cTn>
                                        <p:tgtEl>
                                          <p:spTgt spid="133">
                                            <p:txEl>
                                              <p:pRg st="4" end="4"/>
                                            </p:txEl>
                                          </p:spTgt>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1" presetClass="entr" presetSubtype="0" fill="hold" nodeType="clickEffect">
                                  <p:stCondLst>
                                    <p:cond delay="0"/>
                                  </p:stCondLst>
                                  <p:childTnLst>
                                    <p:set>
                                      <p:cBhvr>
                                        <p:cTn id="232" dur="1" fill="hold">
                                          <p:stCondLst>
                                            <p:cond delay="0"/>
                                          </p:stCondLst>
                                        </p:cTn>
                                        <p:tgtEl>
                                          <p:spTgt spid="133">
                                            <p:txEl>
                                              <p:pRg st="5" end="5"/>
                                            </p:txEl>
                                          </p:spTgt>
                                        </p:tgtEl>
                                        <p:attrNameLst>
                                          <p:attrName>style.visibility</p:attrName>
                                        </p:attrNameLst>
                                      </p:cBhvr>
                                      <p:to>
                                        <p:strVal val="visible"/>
                                      </p:to>
                                    </p:set>
                                  </p:childTnLst>
                                </p:cTn>
                              </p:par>
                              <p:par>
                                <p:cTn id="233" presetID="1" presetClass="entr" presetSubtype="0" fill="hold" nodeType="withEffect">
                                  <p:stCondLst>
                                    <p:cond delay="0"/>
                                  </p:stCondLst>
                                  <p:childTnLst>
                                    <p:set>
                                      <p:cBhvr>
                                        <p:cTn id="234" dur="1" fill="hold">
                                          <p:stCondLst>
                                            <p:cond delay="0"/>
                                          </p:stCondLst>
                                        </p:cTn>
                                        <p:tgtEl>
                                          <p:spTgt spid="133">
                                            <p:txEl>
                                              <p:pRg st="6" end="6"/>
                                            </p:txEl>
                                          </p:spTgt>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1" presetClass="exit" presetSubtype="0" fill="hold" grpId="0" nodeType="clickEffect">
                                  <p:stCondLst>
                                    <p:cond delay="0"/>
                                  </p:stCondLst>
                                  <p:childTnLst>
                                    <p:set>
                                      <p:cBhvr>
                                        <p:cTn id="238" dur="1" fill="hold">
                                          <p:stCondLst>
                                            <p:cond delay="0"/>
                                          </p:stCondLst>
                                        </p:cTn>
                                        <p:tgtEl>
                                          <p:spTgt spid="133">
                                            <p:txEl>
                                              <p:pRg st="0" end="0"/>
                                            </p:txEl>
                                          </p:spTgt>
                                        </p:tgtEl>
                                        <p:attrNameLst>
                                          <p:attrName>style.visibility</p:attrName>
                                        </p:attrNameLst>
                                      </p:cBhvr>
                                      <p:to>
                                        <p:strVal val="hidden"/>
                                      </p:to>
                                    </p:set>
                                  </p:childTnLst>
                                </p:cTn>
                              </p:par>
                              <p:par>
                                <p:cTn id="239" presetID="1" presetClass="exit" presetSubtype="0" fill="hold" grpId="0" nodeType="withEffect">
                                  <p:stCondLst>
                                    <p:cond delay="0"/>
                                  </p:stCondLst>
                                  <p:childTnLst>
                                    <p:set>
                                      <p:cBhvr>
                                        <p:cTn id="240" dur="1" fill="hold">
                                          <p:stCondLst>
                                            <p:cond delay="0"/>
                                          </p:stCondLst>
                                        </p:cTn>
                                        <p:tgtEl>
                                          <p:spTgt spid="133">
                                            <p:txEl>
                                              <p:pRg st="1" end="1"/>
                                            </p:txEl>
                                          </p:spTgt>
                                        </p:tgtEl>
                                        <p:attrNameLst>
                                          <p:attrName>style.visibility</p:attrName>
                                        </p:attrNameLst>
                                      </p:cBhvr>
                                      <p:to>
                                        <p:strVal val="hidden"/>
                                      </p:to>
                                    </p:set>
                                  </p:childTnLst>
                                </p:cTn>
                              </p:par>
                              <p:par>
                                <p:cTn id="241" presetID="1" presetClass="exit" presetSubtype="0" fill="hold" grpId="0" nodeType="withEffect">
                                  <p:stCondLst>
                                    <p:cond delay="0"/>
                                  </p:stCondLst>
                                  <p:childTnLst>
                                    <p:set>
                                      <p:cBhvr>
                                        <p:cTn id="242" dur="1" fill="hold">
                                          <p:stCondLst>
                                            <p:cond delay="0"/>
                                          </p:stCondLst>
                                        </p:cTn>
                                        <p:tgtEl>
                                          <p:spTgt spid="133">
                                            <p:txEl>
                                              <p:pRg st="2" end="2"/>
                                            </p:txEl>
                                          </p:spTgt>
                                        </p:tgtEl>
                                        <p:attrNameLst>
                                          <p:attrName>style.visibility</p:attrName>
                                        </p:attrNameLst>
                                      </p:cBhvr>
                                      <p:to>
                                        <p:strVal val="hidden"/>
                                      </p:to>
                                    </p:set>
                                  </p:childTnLst>
                                </p:cTn>
                              </p:par>
                              <p:par>
                                <p:cTn id="243" presetID="1" presetClass="exit" presetSubtype="0" fill="hold" grpId="0" nodeType="withEffect">
                                  <p:stCondLst>
                                    <p:cond delay="0"/>
                                  </p:stCondLst>
                                  <p:childTnLst>
                                    <p:set>
                                      <p:cBhvr>
                                        <p:cTn id="244" dur="1" fill="hold">
                                          <p:stCondLst>
                                            <p:cond delay="0"/>
                                          </p:stCondLst>
                                        </p:cTn>
                                        <p:tgtEl>
                                          <p:spTgt spid="133">
                                            <p:txEl>
                                              <p:pRg st="3" end="3"/>
                                            </p:txEl>
                                          </p:spTgt>
                                        </p:tgtEl>
                                        <p:attrNameLst>
                                          <p:attrName>style.visibility</p:attrName>
                                        </p:attrNameLst>
                                      </p:cBhvr>
                                      <p:to>
                                        <p:strVal val="hidden"/>
                                      </p:to>
                                    </p:set>
                                  </p:childTnLst>
                                </p:cTn>
                              </p:par>
                              <p:par>
                                <p:cTn id="245" presetID="1" presetClass="exit" presetSubtype="0" fill="hold" grpId="0" nodeType="withEffect">
                                  <p:stCondLst>
                                    <p:cond delay="0"/>
                                  </p:stCondLst>
                                  <p:childTnLst>
                                    <p:set>
                                      <p:cBhvr>
                                        <p:cTn id="246" dur="1" fill="hold">
                                          <p:stCondLst>
                                            <p:cond delay="0"/>
                                          </p:stCondLst>
                                        </p:cTn>
                                        <p:tgtEl>
                                          <p:spTgt spid="133">
                                            <p:txEl>
                                              <p:pRg st="4" end="4"/>
                                            </p:txEl>
                                          </p:spTgt>
                                        </p:tgtEl>
                                        <p:attrNameLst>
                                          <p:attrName>style.visibility</p:attrName>
                                        </p:attrNameLst>
                                      </p:cBhvr>
                                      <p:to>
                                        <p:strVal val="hidden"/>
                                      </p:to>
                                    </p:set>
                                  </p:childTnLst>
                                </p:cTn>
                              </p:par>
                              <p:par>
                                <p:cTn id="247" presetID="1" presetClass="exit" presetSubtype="0" fill="hold" grpId="0" nodeType="withEffect">
                                  <p:stCondLst>
                                    <p:cond delay="0"/>
                                  </p:stCondLst>
                                  <p:childTnLst>
                                    <p:set>
                                      <p:cBhvr>
                                        <p:cTn id="248" dur="1" fill="hold">
                                          <p:stCondLst>
                                            <p:cond delay="0"/>
                                          </p:stCondLst>
                                        </p:cTn>
                                        <p:tgtEl>
                                          <p:spTgt spid="133">
                                            <p:txEl>
                                              <p:pRg st="5" end="5"/>
                                            </p:txEl>
                                          </p:spTgt>
                                        </p:tgtEl>
                                        <p:attrNameLst>
                                          <p:attrName>style.visibility</p:attrName>
                                        </p:attrNameLst>
                                      </p:cBhvr>
                                      <p:to>
                                        <p:strVal val="hidden"/>
                                      </p:to>
                                    </p:set>
                                  </p:childTnLst>
                                </p:cTn>
                              </p:par>
                              <p:par>
                                <p:cTn id="249" presetID="1" presetClass="exit" presetSubtype="0" fill="hold" grpId="0" nodeType="withEffect">
                                  <p:stCondLst>
                                    <p:cond delay="0"/>
                                  </p:stCondLst>
                                  <p:childTnLst>
                                    <p:set>
                                      <p:cBhvr>
                                        <p:cTn id="250" dur="1" fill="hold">
                                          <p:stCondLst>
                                            <p:cond delay="0"/>
                                          </p:stCondLst>
                                        </p:cTn>
                                        <p:tgtEl>
                                          <p:spTgt spid="133">
                                            <p:txEl>
                                              <p:pRg st="6" end="6"/>
                                            </p:txEl>
                                          </p:spTgt>
                                        </p:tgtEl>
                                        <p:attrNameLst>
                                          <p:attrName>style.visibility</p:attrName>
                                        </p:attrNameLst>
                                      </p:cBhvr>
                                      <p:to>
                                        <p:strVal val="hidden"/>
                                      </p:to>
                                    </p:set>
                                  </p:childTnLst>
                                </p:cTn>
                              </p:par>
                              <p:par>
                                <p:cTn id="251" presetID="1" presetClass="exit" presetSubtype="0" fill="hold" grpId="1" nodeType="withEffect">
                                  <p:stCondLst>
                                    <p:cond delay="0"/>
                                  </p:stCondLst>
                                  <p:childTnLst>
                                    <p:set>
                                      <p:cBhvr>
                                        <p:cTn id="252" dur="1" fill="hold">
                                          <p:stCondLst>
                                            <p:cond delay="0"/>
                                          </p:stCondLst>
                                        </p:cTn>
                                        <p:tgtEl>
                                          <p:spTgt spid="22"/>
                                        </p:tgtEl>
                                        <p:attrNameLst>
                                          <p:attrName>style.visibility</p:attrName>
                                        </p:attrNameLst>
                                      </p:cBhvr>
                                      <p:to>
                                        <p:strVal val="hidden"/>
                                      </p:to>
                                    </p:set>
                                  </p:childTnLst>
                                </p:cTn>
                              </p:par>
                            </p:childTnLst>
                          </p:cTn>
                        </p:par>
                      </p:childTnLst>
                    </p:cTn>
                  </p:par>
                  <p:par>
                    <p:cTn id="253" fill="hold">
                      <p:stCondLst>
                        <p:cond delay="indefinite"/>
                      </p:stCondLst>
                      <p:childTnLst>
                        <p:par>
                          <p:cTn id="254" fill="hold">
                            <p:stCondLst>
                              <p:cond delay="0"/>
                            </p:stCondLst>
                            <p:childTnLst>
                              <p:par>
                                <p:cTn id="255" presetID="1" presetClass="entr" presetSubtype="0" fill="hold" grpId="0" nodeType="clickEffect">
                                  <p:stCondLst>
                                    <p:cond delay="0"/>
                                  </p:stCondLst>
                                  <p:childTnLst>
                                    <p:set>
                                      <p:cBhvr>
                                        <p:cTn id="256"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8" grpId="0"/>
      <p:bldP spid="126" grpId="0" animBg="1"/>
      <p:bldP spid="126" grpId="1" animBg="1"/>
      <p:bldP spid="137" grpId="0" animBg="1"/>
      <p:bldP spid="137" grpId="1" animBg="1"/>
      <p:bldP spid="140" grpId="0"/>
      <p:bldP spid="172" grpId="0" animBg="1"/>
      <p:bldP spid="173" grpId="0"/>
      <p:bldP spid="175" grpId="0" animBg="1"/>
      <p:bldP spid="176" grpId="0" animBg="1"/>
      <p:bldP spid="178" grpId="0" animBg="1"/>
      <p:bldP spid="179" grpId="0" animBg="1"/>
      <p:bldP spid="8" grpId="0" animBg="1"/>
      <p:bldP spid="185" grpId="0"/>
      <p:bldP spid="133" grpId="0" build="allAtOnce"/>
      <p:bldP spid="22" grpId="0"/>
      <p:bldP spid="22" grpId="1"/>
      <p:bldP spid="210" grpId="0" animBg="1"/>
      <p:bldP spid="210" grpId="1" animBg="1"/>
      <p:bldP spid="129" grpId="0" animBg="1"/>
      <p:bldP spid="129" grpId="1" animBg="1"/>
      <p:bldP spid="2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0">
              <a:srgbClr val="00B05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42574E-BE9C-E745-8C04-30A39CFB126D}"/>
              </a:ext>
            </a:extLst>
          </p:cNvPr>
          <p:cNvSpPr>
            <a:spLocks noGrp="1"/>
          </p:cNvSpPr>
          <p:nvPr>
            <p:ph type="title"/>
          </p:nvPr>
        </p:nvSpPr>
        <p:spPr>
          <a:xfrm>
            <a:off x="526073" y="397998"/>
            <a:ext cx="11139854" cy="930447"/>
          </a:xfrm>
        </p:spPr>
        <p:txBody>
          <a:bodyPr vert="horz" lIns="91440" tIns="45720" rIns="91440" bIns="45720" rtlCol="0" anchor="b">
            <a:normAutofit/>
          </a:bodyPr>
          <a:lstStyle/>
          <a:p>
            <a:pPr algn="ctr"/>
            <a:r>
              <a:rPr lang="en-US" sz="5400" kern="1200" dirty="0">
                <a:solidFill>
                  <a:srgbClr val="FFFFFF"/>
                </a:solidFill>
                <a:latin typeface="Georgia" panose="02040502050405020303" pitchFamily="18" charset="0"/>
              </a:rPr>
              <a:t>Serotonergic Psychedelics </a:t>
            </a:r>
          </a:p>
        </p:txBody>
      </p:sp>
      <p:cxnSp>
        <p:nvCxnSpPr>
          <p:cNvPr id="25" name="Straight Connector 2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19" descr="page2image8089472">
            <a:extLst>
              <a:ext uri="{FF2B5EF4-FFF2-40B4-BE49-F238E27FC236}">
                <a16:creationId xmlns:a16="http://schemas.microsoft.com/office/drawing/2014/main" id="{81BFCE08-F279-B547-8FB2-EFA5E70D4D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781" r="63730" b="4369"/>
          <a:stretch/>
        </p:blipFill>
        <p:spPr bwMode="auto">
          <a:xfrm>
            <a:off x="232207" y="2348935"/>
            <a:ext cx="4873799" cy="4194888"/>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3B852152-91ED-F64D-BBF2-5E239BAF36FA}"/>
              </a:ext>
            </a:extLst>
          </p:cNvPr>
          <p:cNvSpPr txBox="1">
            <a:spLocks/>
          </p:cNvSpPr>
          <p:nvPr/>
        </p:nvSpPr>
        <p:spPr>
          <a:xfrm>
            <a:off x="5592545" y="-1150268"/>
            <a:ext cx="6282169" cy="3215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20" name="Content Placeholder 2">
            <a:extLst>
              <a:ext uri="{FF2B5EF4-FFF2-40B4-BE49-F238E27FC236}">
                <a16:creationId xmlns:a16="http://schemas.microsoft.com/office/drawing/2014/main" id="{0813D3D7-04E9-1B4A-9E21-3E147E91E9BA}"/>
              </a:ext>
            </a:extLst>
          </p:cNvPr>
          <p:cNvSpPr txBox="1">
            <a:spLocks/>
          </p:cNvSpPr>
          <p:nvPr/>
        </p:nvSpPr>
        <p:spPr>
          <a:xfrm>
            <a:off x="5043094" y="2499881"/>
            <a:ext cx="6998381" cy="36559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Georgia" panose="02040502050405020303" pitchFamily="18" charset="0"/>
              </a:rPr>
              <a:t>Psychoactive substances, lead to altered states of consciousness that impact</a:t>
            </a:r>
          </a:p>
          <a:p>
            <a:pPr lvl="1"/>
            <a:r>
              <a:rPr lang="en-US" dirty="0">
                <a:latin typeface="Georgia" panose="02040502050405020303" pitchFamily="18" charset="0"/>
              </a:rPr>
              <a:t>Sensory processing (hallucinations, synesthesia)</a:t>
            </a:r>
          </a:p>
          <a:p>
            <a:pPr lvl="1"/>
            <a:r>
              <a:rPr lang="en-US" dirty="0">
                <a:latin typeface="Georgia" panose="02040502050405020303" pitchFamily="18" charset="0"/>
              </a:rPr>
              <a:t>Mood</a:t>
            </a:r>
          </a:p>
          <a:p>
            <a:pPr lvl="1"/>
            <a:r>
              <a:rPr lang="en-US" dirty="0">
                <a:latin typeface="Georgia" panose="02040502050405020303" pitchFamily="18" charset="0"/>
              </a:rPr>
              <a:t>Other cognitive processes </a:t>
            </a:r>
          </a:p>
          <a:p>
            <a:pPr lvl="1"/>
            <a:r>
              <a:rPr lang="en-US" dirty="0">
                <a:latin typeface="Georgia" panose="02040502050405020303" pitchFamily="18" charset="0"/>
              </a:rPr>
              <a:t>Effects resemble core symptomologies of schizophrenia</a:t>
            </a:r>
          </a:p>
        </p:txBody>
      </p:sp>
      <p:sp>
        <p:nvSpPr>
          <p:cNvPr id="21" name="Content Placeholder 2">
            <a:extLst>
              <a:ext uri="{FF2B5EF4-FFF2-40B4-BE49-F238E27FC236}">
                <a16:creationId xmlns:a16="http://schemas.microsoft.com/office/drawing/2014/main" id="{81F8CC35-1ADE-9740-A7F3-C3C32E97D92B}"/>
              </a:ext>
            </a:extLst>
          </p:cNvPr>
          <p:cNvSpPr txBox="1">
            <a:spLocks/>
          </p:cNvSpPr>
          <p:nvPr/>
        </p:nvSpPr>
        <p:spPr>
          <a:xfrm>
            <a:off x="4998975" y="2442311"/>
            <a:ext cx="7086615" cy="373300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Georgia" panose="02040502050405020303" pitchFamily="18" charset="0"/>
              </a:rPr>
              <a:t>Therapeutic potential in humans treating</a:t>
            </a:r>
          </a:p>
          <a:p>
            <a:pPr marL="457200" lvl="1"/>
            <a:r>
              <a:rPr lang="en-US" dirty="0">
                <a:latin typeface="Georgia" panose="02040502050405020303" pitchFamily="18" charset="0"/>
              </a:rPr>
              <a:t>Anxiety/PTSD</a:t>
            </a:r>
          </a:p>
          <a:p>
            <a:pPr marL="457200" lvl="1"/>
            <a:r>
              <a:rPr lang="en-US" dirty="0">
                <a:latin typeface="Georgia" panose="02040502050405020303" pitchFamily="18" charset="0"/>
              </a:rPr>
              <a:t>Depression (treatment resistant)</a:t>
            </a:r>
          </a:p>
          <a:p>
            <a:pPr marL="914400" lvl="2"/>
            <a:r>
              <a:rPr lang="en-US" dirty="0">
                <a:latin typeface="Georgia" panose="02040502050405020303" pitchFamily="18" charset="0"/>
              </a:rPr>
              <a:t>Rapid &amp; long-lasting relief ( up to 6 months)</a:t>
            </a:r>
          </a:p>
          <a:p>
            <a:pPr marL="457200" lvl="1"/>
            <a:r>
              <a:rPr lang="en-US" dirty="0">
                <a:latin typeface="Georgia" panose="02040502050405020303" pitchFamily="18" charset="0"/>
              </a:rPr>
              <a:t>Substance Abuse</a:t>
            </a:r>
          </a:p>
          <a:p>
            <a:pPr marL="914400" lvl="2"/>
            <a:r>
              <a:rPr lang="en-US" dirty="0">
                <a:latin typeface="Georgia" panose="02040502050405020303" pitchFamily="18" charset="0"/>
              </a:rPr>
              <a:t> alcohol, nicotine, opioids (ibogaine?)</a:t>
            </a:r>
          </a:p>
          <a:p>
            <a:pPr marL="457200" lvl="1"/>
            <a:r>
              <a:rPr lang="en-US" dirty="0">
                <a:latin typeface="Georgia" panose="02040502050405020303" pitchFamily="18" charset="0"/>
              </a:rPr>
              <a:t>Obsessive Compulsive Disorder</a:t>
            </a:r>
          </a:p>
          <a:p>
            <a:pPr marL="457200" lvl="1"/>
            <a:r>
              <a:rPr lang="en-US" dirty="0">
                <a:latin typeface="Georgia" panose="02040502050405020303" pitchFamily="18" charset="0"/>
              </a:rPr>
              <a:t>Low potential for abuse </a:t>
            </a:r>
          </a:p>
          <a:p>
            <a:pPr marL="914400" lvl="2"/>
            <a:r>
              <a:rPr lang="en-US" dirty="0">
                <a:latin typeface="Georgia" panose="02040502050405020303" pitchFamily="18" charset="0"/>
              </a:rPr>
              <a:t>not reinforcing + rapid tolerance </a:t>
            </a:r>
          </a:p>
          <a:p>
            <a:pPr marL="1371600" lvl="3"/>
            <a:r>
              <a:rPr lang="en-US" dirty="0">
                <a:latin typeface="Georgia" panose="02040502050405020303" pitchFamily="18" charset="0"/>
              </a:rPr>
              <a:t>Significant downregulation of 5-HT</a:t>
            </a:r>
            <a:r>
              <a:rPr lang="en-US" baseline="-25000" dirty="0">
                <a:latin typeface="Georgia" panose="02040502050405020303" pitchFamily="18" charset="0"/>
              </a:rPr>
              <a:t>2A </a:t>
            </a:r>
            <a:r>
              <a:rPr lang="en-US" dirty="0">
                <a:latin typeface="Georgia" panose="02040502050405020303" pitchFamily="18" charset="0"/>
              </a:rPr>
              <a:t> w/ chronic treatment of DOI/LSD</a:t>
            </a:r>
          </a:p>
          <a:p>
            <a:pPr marL="685800" lvl="2" indent="0">
              <a:buNone/>
            </a:pPr>
            <a:r>
              <a:rPr lang="en-US" sz="2000" dirty="0"/>
              <a:t>(Carhart-Harris &amp; Goodman 2017, Dos Santos et al 2016)</a:t>
            </a:r>
          </a:p>
          <a:p>
            <a:pPr marL="685800" lvl="2" indent="0">
              <a:buNone/>
            </a:pPr>
            <a:endParaRPr lang="en-US" dirty="0">
              <a:latin typeface="Georgia" panose="02040502050405020303" pitchFamily="18" charset="0"/>
            </a:endParaRPr>
          </a:p>
          <a:p>
            <a:pPr marL="457200" lvl="1"/>
            <a:endParaRPr lang="en-US" dirty="0">
              <a:latin typeface="Georgia" panose="02040502050405020303" pitchFamily="18" charset="0"/>
            </a:endParaRPr>
          </a:p>
        </p:txBody>
      </p:sp>
      <p:sp>
        <p:nvSpPr>
          <p:cNvPr id="22" name="Content Placeholder 2">
            <a:extLst>
              <a:ext uri="{FF2B5EF4-FFF2-40B4-BE49-F238E27FC236}">
                <a16:creationId xmlns:a16="http://schemas.microsoft.com/office/drawing/2014/main" id="{FF21FF3D-357C-D84E-A3EE-E2104E818A9D}"/>
              </a:ext>
            </a:extLst>
          </p:cNvPr>
          <p:cNvSpPr txBox="1">
            <a:spLocks/>
          </p:cNvSpPr>
          <p:nvPr/>
        </p:nvSpPr>
        <p:spPr>
          <a:xfrm>
            <a:off x="5043093" y="2442311"/>
            <a:ext cx="6998381" cy="37376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Georgia" panose="02040502050405020303" pitchFamily="18" charset="0"/>
              </a:rPr>
              <a:t>Exert psychoactive effects through 5-HT</a:t>
            </a:r>
            <a:r>
              <a:rPr lang="en-US" sz="2400" baseline="-25000" dirty="0">
                <a:latin typeface="Georgia" panose="02040502050405020303" pitchFamily="18" charset="0"/>
              </a:rPr>
              <a:t>2A</a:t>
            </a:r>
          </a:p>
          <a:p>
            <a:r>
              <a:rPr lang="en-US" sz="2400" dirty="0">
                <a:latin typeface="Georgia" panose="02040502050405020303" pitchFamily="18" charset="0"/>
              </a:rPr>
              <a:t>Functional selectivity </a:t>
            </a:r>
          </a:p>
          <a:p>
            <a:pPr marL="0"/>
            <a:r>
              <a:rPr lang="en-US" sz="2400" dirty="0">
                <a:latin typeface="Georgia" panose="02040502050405020303" pitchFamily="18" charset="0"/>
              </a:rPr>
              <a:t>Pretreatment w/ 5-HT</a:t>
            </a:r>
            <a:r>
              <a:rPr lang="en-US" sz="2400" baseline="-25000" dirty="0">
                <a:latin typeface="Georgia" panose="02040502050405020303" pitchFamily="18" charset="0"/>
              </a:rPr>
              <a:t>2A</a:t>
            </a:r>
            <a:r>
              <a:rPr lang="en-US" sz="2400" dirty="0">
                <a:latin typeface="Georgia" panose="02040502050405020303" pitchFamily="18" charset="0"/>
              </a:rPr>
              <a:t> antagonist blocks primary effects in humans </a:t>
            </a:r>
            <a:r>
              <a:rPr lang="en-US" sz="2000" dirty="0">
                <a:latin typeface="Georgia" panose="02040502050405020303" pitchFamily="18" charset="0"/>
              </a:rPr>
              <a:t>(</a:t>
            </a:r>
            <a:r>
              <a:rPr lang="en-US" sz="2000" dirty="0" err="1">
                <a:latin typeface="Georgia" panose="02040502050405020303" pitchFamily="18" charset="0"/>
              </a:rPr>
              <a:t>Kometer</a:t>
            </a:r>
            <a:r>
              <a:rPr lang="en-US" sz="2000" dirty="0">
                <a:latin typeface="Georgia" panose="02040502050405020303" pitchFamily="18" charset="0"/>
              </a:rPr>
              <a:t> &amp; </a:t>
            </a:r>
            <a:r>
              <a:rPr lang="en-US" sz="2000" dirty="0" err="1">
                <a:latin typeface="Georgia" panose="02040502050405020303" pitchFamily="18" charset="0"/>
              </a:rPr>
              <a:t>Vollenweider</a:t>
            </a:r>
            <a:r>
              <a:rPr lang="en-US" sz="2000" dirty="0">
                <a:latin typeface="Georgia" panose="02040502050405020303" pitchFamily="18" charset="0"/>
              </a:rPr>
              <a:t> 2018)</a:t>
            </a:r>
          </a:p>
          <a:p>
            <a:pPr marL="457200" lvl="1"/>
            <a:endParaRPr lang="en-US" sz="2000" dirty="0">
              <a:latin typeface="Georgia" panose="02040502050405020303" pitchFamily="18" charset="0"/>
            </a:endParaRPr>
          </a:p>
        </p:txBody>
      </p:sp>
      <p:sp>
        <p:nvSpPr>
          <p:cNvPr id="10" name="TextBox 9">
            <a:extLst>
              <a:ext uri="{FF2B5EF4-FFF2-40B4-BE49-F238E27FC236}">
                <a16:creationId xmlns:a16="http://schemas.microsoft.com/office/drawing/2014/main" id="{60D6E3D5-C03D-EA46-AAF5-7CD8C9E558A3}"/>
              </a:ext>
            </a:extLst>
          </p:cNvPr>
          <p:cNvSpPr txBox="1"/>
          <p:nvPr/>
        </p:nvSpPr>
        <p:spPr>
          <a:xfrm>
            <a:off x="857995" y="6514514"/>
            <a:ext cx="3469822" cy="420001"/>
          </a:xfrm>
          <a:prstGeom prst="rect">
            <a:avLst/>
          </a:prstGeom>
        </p:spPr>
        <p:txBody>
          <a:bodyPr vert="horz" lIns="91440" tIns="45720" rIns="91440" bIns="45720" rtlCol="0">
            <a:normAutofit/>
          </a:bodyPr>
          <a:lstStyle/>
          <a:p>
            <a:pPr algn="ctr">
              <a:lnSpc>
                <a:spcPct val="90000"/>
              </a:lnSpc>
              <a:spcBef>
                <a:spcPts val="1000"/>
              </a:spcBef>
            </a:pPr>
            <a:r>
              <a:rPr lang="en-US" sz="2000" b="1" kern="1200" dirty="0">
                <a:latin typeface="+mn-lt"/>
                <a:ea typeface="+mn-ea"/>
                <a:cs typeface="+mn-cs"/>
              </a:rPr>
              <a:t>(Kyzar et al. 2017)</a:t>
            </a:r>
          </a:p>
        </p:txBody>
      </p:sp>
      <p:sp>
        <p:nvSpPr>
          <p:cNvPr id="24" name="Content Placeholder 2">
            <a:extLst>
              <a:ext uri="{FF2B5EF4-FFF2-40B4-BE49-F238E27FC236}">
                <a16:creationId xmlns:a16="http://schemas.microsoft.com/office/drawing/2014/main" id="{441A4DE6-2EAF-9246-8062-152A1F47BCEE}"/>
              </a:ext>
            </a:extLst>
          </p:cNvPr>
          <p:cNvSpPr txBox="1">
            <a:spLocks/>
          </p:cNvSpPr>
          <p:nvPr/>
        </p:nvSpPr>
        <p:spPr>
          <a:xfrm>
            <a:off x="5043093" y="2437681"/>
            <a:ext cx="7086615" cy="3733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Georgia" panose="02040502050405020303" pitchFamily="18" charset="0"/>
              </a:rPr>
              <a:t>Potential Risks / Limitations</a:t>
            </a:r>
          </a:p>
          <a:p>
            <a:r>
              <a:rPr lang="en-US" sz="2400" dirty="0">
                <a:latin typeface="Georgia" panose="02040502050405020303" pitchFamily="18" charset="0"/>
              </a:rPr>
              <a:t>Placebo</a:t>
            </a:r>
          </a:p>
          <a:p>
            <a:r>
              <a:rPr lang="en-US" sz="2400" dirty="0">
                <a:latin typeface="Georgia" panose="02040502050405020303" pitchFamily="18" charset="0"/>
              </a:rPr>
              <a:t>”bad trips”</a:t>
            </a:r>
          </a:p>
          <a:p>
            <a:pPr lvl="1"/>
            <a:r>
              <a:rPr lang="en-US" sz="1600" dirty="0">
                <a:latin typeface="Georgia" panose="02040502050405020303" pitchFamily="18" charset="0"/>
              </a:rPr>
              <a:t>Risk severely minimized in clinical setting (pre-screenings, training)</a:t>
            </a:r>
          </a:p>
          <a:p>
            <a:pPr lvl="1"/>
            <a:endParaRPr lang="en-US" sz="1600" dirty="0">
              <a:latin typeface="Georgia" panose="02040502050405020303" pitchFamily="18" charset="0"/>
            </a:endParaRPr>
          </a:p>
          <a:p>
            <a:r>
              <a:rPr lang="en-US" sz="2400" dirty="0">
                <a:latin typeface="Georgia" panose="02040502050405020303" pitchFamily="18" charset="0"/>
              </a:rPr>
              <a:t>Hallucinogenic Persisting Perception Disorder</a:t>
            </a:r>
          </a:p>
          <a:p>
            <a:pPr marL="457200" lvl="1"/>
            <a:endParaRPr lang="en-US" dirty="0">
              <a:latin typeface="Georgia" panose="02040502050405020303" pitchFamily="18" charset="0"/>
            </a:endParaRPr>
          </a:p>
        </p:txBody>
      </p:sp>
    </p:spTree>
    <p:extLst>
      <p:ext uri="{BB962C8B-B14F-4D97-AF65-F5344CB8AC3E}">
        <p14:creationId xmlns:p14="http://schemas.microsoft.com/office/powerpoint/2010/main" val="416305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1" nodeType="clickEffect">
                                  <p:stCondLst>
                                    <p:cond delay="0"/>
                                  </p:stCondLst>
                                  <p:childTnLst>
                                    <p:animEffect transition="out" filter="wipe(down)">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1" nodeType="clickEffect">
                                  <p:stCondLst>
                                    <p:cond delay="0"/>
                                  </p:stCondLst>
                                  <p:childTnLst>
                                    <p:animEffect transition="out" filter="dissolv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dissolv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1" nodeType="clickEffect">
                                  <p:stCondLst>
                                    <p:cond delay="0"/>
                                  </p:stCondLst>
                                  <p:childTnLst>
                                    <p:animEffect transition="out" filter="dissolv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1" grpId="1"/>
      <p:bldP spid="22" grpId="0"/>
      <p:bldP spid="22" grpId="1"/>
      <p:bldP spid="24" grpId="0"/>
      <p:bldP spid="24"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00000">
              <a:srgbClr val="00B050"/>
            </a:gs>
            <a:gs pos="49000">
              <a:schemeClr val="tx2">
                <a:lumMod val="10000"/>
                <a:lumOff val="90000"/>
              </a:schemeClr>
            </a:gs>
            <a:gs pos="94000">
              <a:schemeClr val="accent3">
                <a:lumMod val="40000"/>
                <a:lumOff val="60000"/>
              </a:schemeClr>
            </a:gs>
            <a:gs pos="100000">
              <a:schemeClr val="accent3">
                <a:lumMod val="60000"/>
                <a:lumOff val="40000"/>
              </a:schemeClr>
            </a:gs>
          </a:gsLst>
          <a:path path="rect">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FAA94-E29E-3447-A64A-BCDDA5F10C5B}"/>
              </a:ext>
            </a:extLst>
          </p:cNvPr>
          <p:cNvSpPr>
            <a:spLocks noGrp="1"/>
          </p:cNvSpPr>
          <p:nvPr>
            <p:ph type="title"/>
          </p:nvPr>
        </p:nvSpPr>
        <p:spPr>
          <a:xfrm>
            <a:off x="-164115" y="2766218"/>
            <a:ext cx="3490603" cy="1325563"/>
          </a:xfrm>
        </p:spPr>
        <p:txBody>
          <a:bodyPr>
            <a:normAutofit fontScale="90000"/>
          </a:bodyPr>
          <a:lstStyle/>
          <a:p>
            <a:pPr algn="ctr"/>
            <a:r>
              <a:rPr lang="en-US" sz="4000" dirty="0">
                <a:latin typeface="Georgia" panose="02040502050405020303" pitchFamily="18" charset="0"/>
              </a:rPr>
              <a:t>Head Twitch Response (HTR)</a:t>
            </a:r>
          </a:p>
        </p:txBody>
      </p:sp>
      <p:sp>
        <p:nvSpPr>
          <p:cNvPr id="3" name="Content Placeholder 2">
            <a:extLst>
              <a:ext uri="{FF2B5EF4-FFF2-40B4-BE49-F238E27FC236}">
                <a16:creationId xmlns:a16="http://schemas.microsoft.com/office/drawing/2014/main" id="{62561023-DC72-8E45-8161-D67EF82973E0}"/>
              </a:ext>
            </a:extLst>
          </p:cNvPr>
          <p:cNvSpPr>
            <a:spLocks noGrp="1"/>
          </p:cNvSpPr>
          <p:nvPr>
            <p:ph idx="1"/>
          </p:nvPr>
        </p:nvSpPr>
        <p:spPr>
          <a:xfrm>
            <a:off x="2641555" y="6130"/>
            <a:ext cx="12192000" cy="7309070"/>
          </a:xfrm>
        </p:spPr>
        <p:txBody>
          <a:bodyPr>
            <a:normAutofit/>
          </a:bodyPr>
          <a:lstStyle/>
          <a:p>
            <a:pPr lvl="1"/>
            <a:r>
              <a:rPr lang="en-US" dirty="0">
                <a:latin typeface="Georgia" panose="02040502050405020303" pitchFamily="18" charset="0"/>
              </a:rPr>
              <a:t>Induced by serotonergic psychedelics</a:t>
            </a:r>
          </a:p>
          <a:p>
            <a:pPr lvl="1"/>
            <a:r>
              <a:rPr lang="en-US" b="1" u="sng" dirty="0">
                <a:latin typeface="Georgia" panose="02040502050405020303" pitchFamily="18" charset="0"/>
              </a:rPr>
              <a:t>Not</a:t>
            </a:r>
            <a:r>
              <a:rPr lang="en-US" b="1" dirty="0">
                <a:latin typeface="Georgia" panose="02040502050405020303" pitchFamily="18" charset="0"/>
              </a:rPr>
              <a:t> </a:t>
            </a:r>
            <a:r>
              <a:rPr lang="en-US" dirty="0">
                <a:latin typeface="Georgia" panose="02040502050405020303" pitchFamily="18" charset="0"/>
              </a:rPr>
              <a:t>non-psychedelic 5-HT</a:t>
            </a:r>
            <a:r>
              <a:rPr lang="en-US" baseline="-25000" dirty="0">
                <a:latin typeface="Georgia" panose="02040502050405020303" pitchFamily="18" charset="0"/>
              </a:rPr>
              <a:t>2A </a:t>
            </a:r>
            <a:r>
              <a:rPr lang="en-US" dirty="0">
                <a:latin typeface="Georgia" panose="02040502050405020303" pitchFamily="18" charset="0"/>
              </a:rPr>
              <a:t>agonists (</a:t>
            </a:r>
            <a:r>
              <a:rPr lang="en-US" dirty="0" err="1">
                <a:latin typeface="Georgia" panose="02040502050405020303" pitchFamily="18" charset="0"/>
              </a:rPr>
              <a:t>Lisuride</a:t>
            </a:r>
            <a:r>
              <a:rPr lang="en-US" dirty="0">
                <a:latin typeface="Georgia" panose="02040502050405020303" pitchFamily="18" charset="0"/>
              </a:rPr>
              <a:t>)</a:t>
            </a:r>
          </a:p>
          <a:p>
            <a:pPr lvl="1"/>
            <a:r>
              <a:rPr lang="en-US" dirty="0">
                <a:latin typeface="Georgia" panose="02040502050405020303" pitchFamily="18" charset="0"/>
              </a:rPr>
              <a:t>Absent in 5-HT</a:t>
            </a:r>
            <a:r>
              <a:rPr lang="en-US" baseline="-25000" dirty="0">
                <a:latin typeface="Georgia" panose="02040502050405020303" pitchFamily="18" charset="0"/>
              </a:rPr>
              <a:t>2A</a:t>
            </a:r>
            <a:r>
              <a:rPr lang="en-US" baseline="30000" dirty="0">
                <a:latin typeface="Georgia" panose="02040502050405020303" pitchFamily="18" charset="0"/>
              </a:rPr>
              <a:t>-/-</a:t>
            </a:r>
            <a:r>
              <a:rPr lang="en-US" dirty="0">
                <a:latin typeface="Georgia" panose="02040502050405020303" pitchFamily="18" charset="0"/>
              </a:rPr>
              <a:t> KO mice </a:t>
            </a:r>
          </a:p>
          <a:p>
            <a:pPr lvl="2"/>
            <a:r>
              <a:rPr lang="en-US" dirty="0">
                <a:latin typeface="Georgia" panose="02040502050405020303" pitchFamily="18" charset="0"/>
              </a:rPr>
              <a:t>Restored by selective restoration in cortical pyramidal cells</a:t>
            </a:r>
          </a:p>
          <a:p>
            <a:pPr lvl="1"/>
            <a:r>
              <a:rPr lang="en-US" dirty="0">
                <a:latin typeface="Georgia" panose="02040502050405020303" pitchFamily="18" charset="0"/>
              </a:rPr>
              <a:t>Infusion of DOI into the prelimbic cortex sufficient </a:t>
            </a:r>
            <a:r>
              <a:rPr lang="en-US" sz="1400" dirty="0">
                <a:latin typeface="Georgia" panose="02040502050405020303" pitchFamily="18" charset="0"/>
              </a:rPr>
              <a:t>(</a:t>
            </a:r>
            <a:r>
              <a:rPr lang="en-US" sz="1400" dirty="0" err="1">
                <a:latin typeface="Georgia" panose="02040502050405020303" pitchFamily="18" charset="0"/>
              </a:rPr>
              <a:t>Willins</a:t>
            </a:r>
            <a:r>
              <a:rPr lang="en-US" sz="1400" dirty="0">
                <a:latin typeface="Georgia" panose="02040502050405020303" pitchFamily="18" charset="0"/>
              </a:rPr>
              <a:t> &amp; Meltzer 1997)</a:t>
            </a:r>
            <a:endParaRPr lang="en-US" dirty="0">
              <a:latin typeface="Georgia" panose="02040502050405020303" pitchFamily="18" charset="0"/>
            </a:endParaRPr>
          </a:p>
          <a:p>
            <a:pPr lvl="2"/>
            <a:endParaRPr lang="en-US" dirty="0">
              <a:latin typeface="Georgia" panose="02040502050405020303" pitchFamily="18" charset="0"/>
            </a:endParaRPr>
          </a:p>
          <a:p>
            <a:pPr lvl="1"/>
            <a:r>
              <a:rPr lang="en-US" dirty="0">
                <a:latin typeface="Georgia" panose="02040502050405020303" pitchFamily="18" charset="0"/>
              </a:rPr>
              <a:t>But… HTR also reported to be induced by  </a:t>
            </a:r>
          </a:p>
          <a:p>
            <a:pPr lvl="2"/>
            <a:r>
              <a:rPr lang="en-US" dirty="0">
                <a:latin typeface="Georgia" panose="02040502050405020303" pitchFamily="18" charset="0"/>
              </a:rPr>
              <a:t>5HTP </a:t>
            </a:r>
          </a:p>
          <a:p>
            <a:pPr lvl="2"/>
            <a:r>
              <a:rPr lang="en-US" dirty="0">
                <a:latin typeface="Georgia" panose="02040502050405020303" pitchFamily="18" charset="0"/>
              </a:rPr>
              <a:t>SR141716A (CB</a:t>
            </a:r>
            <a:r>
              <a:rPr lang="en-US" baseline="-25000" dirty="0">
                <a:latin typeface="Georgia" panose="02040502050405020303" pitchFamily="18" charset="0"/>
              </a:rPr>
              <a:t>1 </a:t>
            </a:r>
            <a:r>
              <a:rPr lang="en-US" dirty="0">
                <a:latin typeface="Georgia" panose="02040502050405020303" pitchFamily="18" charset="0"/>
              </a:rPr>
              <a:t>antagonist)</a:t>
            </a:r>
          </a:p>
          <a:p>
            <a:pPr lvl="2"/>
            <a:r>
              <a:rPr lang="en-US" dirty="0">
                <a:latin typeface="Georgia" panose="02040502050405020303" pitchFamily="18" charset="0"/>
              </a:rPr>
              <a:t>Yohimbine (alpha-2 antagonist) (reported to cause hallucinations)</a:t>
            </a:r>
          </a:p>
          <a:p>
            <a:pPr lvl="2"/>
            <a:r>
              <a:rPr lang="en-US" dirty="0">
                <a:latin typeface="Georgia" panose="02040502050405020303" pitchFamily="18" charset="0"/>
              </a:rPr>
              <a:t>Atropine (muscarinic antagonist)</a:t>
            </a:r>
          </a:p>
          <a:p>
            <a:pPr lvl="1"/>
            <a:endParaRPr lang="en-US" dirty="0">
              <a:latin typeface="Georgia" panose="02040502050405020303" pitchFamily="18" charset="0"/>
            </a:endParaRPr>
          </a:p>
          <a:p>
            <a:pPr lvl="1"/>
            <a:r>
              <a:rPr lang="en-US" b="1" dirty="0">
                <a:latin typeface="Georgia" panose="02040502050405020303" pitchFamily="18" charset="0"/>
              </a:rPr>
              <a:t>mGlu2</a:t>
            </a:r>
            <a:r>
              <a:rPr lang="en-US" dirty="0">
                <a:latin typeface="Georgia" panose="02040502050405020303" pitchFamily="18" charset="0"/>
              </a:rPr>
              <a:t>/3 agonist LY354740 blocks HTR </a:t>
            </a:r>
          </a:p>
          <a:p>
            <a:pPr lvl="2"/>
            <a:r>
              <a:rPr lang="en-US" b="1" dirty="0">
                <a:latin typeface="Georgia" panose="02040502050405020303" pitchFamily="18" charset="0"/>
              </a:rPr>
              <a:t>mGlu2</a:t>
            </a:r>
            <a:r>
              <a:rPr lang="en-US" dirty="0">
                <a:latin typeface="Georgia" panose="02040502050405020303" pitchFamily="18" charset="0"/>
              </a:rPr>
              <a:t> KO block HTR but not mGlu3 KO</a:t>
            </a:r>
          </a:p>
          <a:p>
            <a:pPr lvl="2"/>
            <a:r>
              <a:rPr lang="en-US" dirty="0">
                <a:latin typeface="Georgia" panose="02040502050405020303" pitchFamily="18" charset="0"/>
              </a:rPr>
              <a:t>Restoring </a:t>
            </a:r>
            <a:r>
              <a:rPr lang="en-US" b="1" dirty="0">
                <a:latin typeface="Georgia" panose="02040502050405020303" pitchFamily="18" charset="0"/>
              </a:rPr>
              <a:t>mGlu2</a:t>
            </a:r>
            <a:r>
              <a:rPr lang="en-US" dirty="0">
                <a:latin typeface="Georgia" panose="02040502050405020303" pitchFamily="18" charset="0"/>
              </a:rPr>
              <a:t> expression in frontal cortex neurons restores HTR</a:t>
            </a:r>
          </a:p>
          <a:p>
            <a:pPr lvl="3"/>
            <a:r>
              <a:rPr lang="en-US" dirty="0">
                <a:latin typeface="Georgia" panose="02040502050405020303" pitchFamily="18" charset="0"/>
              </a:rPr>
              <a:t>Not restoration of </a:t>
            </a:r>
            <a:r>
              <a:rPr lang="en-US" b="1" dirty="0">
                <a:latin typeface="Georgia" panose="02040502050405020303" pitchFamily="18" charset="0"/>
              </a:rPr>
              <a:t>mGlu2ΔTM4N</a:t>
            </a:r>
          </a:p>
          <a:p>
            <a:pPr lvl="3"/>
            <a:endParaRPr lang="en-US" dirty="0">
              <a:latin typeface="Georgia" panose="02040502050405020303" pitchFamily="18" charset="0"/>
            </a:endParaRPr>
          </a:p>
          <a:p>
            <a:pPr lvl="1"/>
            <a:r>
              <a:rPr lang="en-US" dirty="0">
                <a:latin typeface="Georgia" panose="02040502050405020303" pitchFamily="18" charset="0"/>
              </a:rPr>
              <a:t>mGlu2 KO mice do not show HTR (LSD or DOI)</a:t>
            </a:r>
          </a:p>
          <a:p>
            <a:pPr lvl="1"/>
            <a:endParaRPr lang="en-US" dirty="0">
              <a:latin typeface="Georgia" panose="02040502050405020303" pitchFamily="18" charset="0"/>
            </a:endParaRPr>
          </a:p>
        </p:txBody>
      </p:sp>
      <p:sp>
        <p:nvSpPr>
          <p:cNvPr id="4" name="TextBox 3">
            <a:extLst>
              <a:ext uri="{FF2B5EF4-FFF2-40B4-BE49-F238E27FC236}">
                <a16:creationId xmlns:a16="http://schemas.microsoft.com/office/drawing/2014/main" id="{5ED2DE35-DEFD-D348-AE3B-57238CB8C3B8}"/>
              </a:ext>
            </a:extLst>
          </p:cNvPr>
          <p:cNvSpPr txBox="1"/>
          <p:nvPr/>
        </p:nvSpPr>
        <p:spPr>
          <a:xfrm>
            <a:off x="0" y="6492875"/>
            <a:ext cx="2443041" cy="400110"/>
          </a:xfrm>
          <a:prstGeom prst="rect">
            <a:avLst/>
          </a:prstGeom>
          <a:noFill/>
        </p:spPr>
        <p:txBody>
          <a:bodyPr wrap="none" rtlCol="0">
            <a:spAutoFit/>
          </a:bodyPr>
          <a:lstStyle/>
          <a:p>
            <a:r>
              <a:rPr lang="en-US" sz="2000" dirty="0"/>
              <a:t>Canal &amp; Morgan 2012</a:t>
            </a:r>
          </a:p>
        </p:txBody>
      </p:sp>
      <p:pic>
        <p:nvPicPr>
          <p:cNvPr id="8195" name="Picture 3" descr="page3image14345760">
            <a:extLst>
              <a:ext uri="{FF2B5EF4-FFF2-40B4-BE49-F238E27FC236}">
                <a16:creationId xmlns:a16="http://schemas.microsoft.com/office/drawing/2014/main" id="{7435BAF1-756C-B34E-8621-BC38EC9386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604" t="64590"/>
          <a:stretch/>
        </p:blipFill>
        <p:spPr bwMode="auto">
          <a:xfrm>
            <a:off x="65352" y="-5000"/>
            <a:ext cx="3031671" cy="26385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771F4D-510A-CB4D-919D-3EF82104B531}"/>
              </a:ext>
            </a:extLst>
          </p:cNvPr>
          <p:cNvSpPr txBox="1"/>
          <p:nvPr/>
        </p:nvSpPr>
        <p:spPr>
          <a:xfrm>
            <a:off x="287471" y="-45629"/>
            <a:ext cx="2809552" cy="369332"/>
          </a:xfrm>
          <a:prstGeom prst="rect">
            <a:avLst/>
          </a:prstGeom>
          <a:noFill/>
        </p:spPr>
        <p:txBody>
          <a:bodyPr wrap="none" rtlCol="0">
            <a:spAutoFit/>
          </a:bodyPr>
          <a:lstStyle/>
          <a:p>
            <a:r>
              <a:rPr lang="en-US" dirty="0"/>
              <a:t>(</a:t>
            </a:r>
            <a:r>
              <a:rPr lang="en-US" dirty="0" err="1"/>
              <a:t>Halberstadt</a:t>
            </a:r>
            <a:r>
              <a:rPr lang="en-US" dirty="0"/>
              <a:t> &amp; Meyer 2013)</a:t>
            </a:r>
          </a:p>
        </p:txBody>
      </p:sp>
    </p:spTree>
    <p:extLst>
      <p:ext uri="{BB962C8B-B14F-4D97-AF65-F5344CB8AC3E}">
        <p14:creationId xmlns:p14="http://schemas.microsoft.com/office/powerpoint/2010/main" val="419437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4" end="14"/>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536</TotalTime>
  <Words>2190</Words>
  <Application>Microsoft Macintosh PowerPoint</Application>
  <PresentationFormat>Widescreen</PresentationFormat>
  <Paragraphs>347</Paragraphs>
  <Slides>40</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Calibri Light</vt:lpstr>
      <vt:lpstr>Charter Roman</vt:lpstr>
      <vt:lpstr>Georgia</vt:lpstr>
      <vt:lpstr>Helvetica</vt:lpstr>
      <vt:lpstr>Times New Roman</vt:lpstr>
      <vt:lpstr>TimesNewRomanPSMT</vt:lpstr>
      <vt:lpstr>Office Theme</vt:lpstr>
      <vt:lpstr> 5-HT2A-mGlu2 heterodimers &amp;  their implications for the behavioral effects  of serotonergic psychedelics</vt:lpstr>
      <vt:lpstr>Serotonin-2A Receptor (5-HT2A)</vt:lpstr>
      <vt:lpstr>Metabotropic Glutamate II Receptor (mGlu2)</vt:lpstr>
      <vt:lpstr>PowerPoint Presentation</vt:lpstr>
      <vt:lpstr>PowerPoint Presentation</vt:lpstr>
      <vt:lpstr>PowerPoint Presentation</vt:lpstr>
      <vt:lpstr>PowerPoint Presentation</vt:lpstr>
      <vt:lpstr>Serotonergic Psychedelics </vt:lpstr>
      <vt:lpstr>Head Twitch Response (HTR)</vt:lpstr>
      <vt:lpstr>Serotonergic Psychedelics and 5-HT2A signaling</vt:lpstr>
      <vt:lpstr>PowerPoint Presentation</vt:lpstr>
      <vt:lpstr>PowerPoint Presentation</vt:lpstr>
      <vt:lpstr>G Protein Coupled Receptor (GPCR) oligomers</vt:lpstr>
      <vt:lpstr>PowerPoint Presentation</vt:lpstr>
      <vt:lpstr>Evidence for 5-HT2A-mGlu2 heterodimer  in layer V cortical neurons in vivo</vt:lpstr>
      <vt:lpstr>PowerPoint Presentation</vt:lpstr>
      <vt:lpstr>PowerPoint Presentation</vt:lpstr>
      <vt:lpstr>Advantages Immunogold Labelling </vt:lpstr>
      <vt:lpstr>Gold nanoparticle localization of 5-HT2A &amp; mGlu2 in mouse frontal cortex</vt:lpstr>
      <vt:lpstr>PowerPoint Presentation</vt:lpstr>
      <vt:lpstr>PowerPoint Presentation</vt:lpstr>
      <vt:lpstr>PowerPoint Presentation</vt:lpstr>
      <vt:lpstr>PowerPoint Presentation</vt:lpstr>
      <vt:lpstr>PowerPoint Presentation</vt:lpstr>
      <vt:lpstr>PowerPoint Presentation</vt:lpstr>
      <vt:lpstr>So far….</vt:lpstr>
      <vt:lpstr>PowerPoint Presentation</vt:lpstr>
      <vt:lpstr>PowerPoint Presentation</vt:lpstr>
      <vt:lpstr>mPFC is compromised in depression </vt:lpstr>
      <vt:lpstr>PowerPoint Presentation</vt:lpstr>
      <vt:lpstr>PowerPoint Presentation</vt:lpstr>
      <vt:lpstr>5-HT2A immunoreactivity in Prelimbic cortex (layer V) </vt:lpstr>
      <vt:lpstr>PowerPoint Presentation</vt:lpstr>
      <vt:lpstr>PowerPoint Presentation</vt:lpstr>
      <vt:lpstr>PowerPoint Presentation</vt:lpstr>
      <vt:lpstr>5-HT2A is promiscuous </vt:lpstr>
      <vt:lpstr>Circuit for head-twitch response?</vt:lpstr>
      <vt:lpstr>Involvement of the Claustrum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5-HT2A-mGlu2 heterodimers &amp;  their implications for the behavioral effects  of serotonergic psychedelics</dc:title>
  <dc:creator>Krupp, Kevin Thomas</dc:creator>
  <cp:lastModifiedBy>Krupp, Kevin Thomas</cp:lastModifiedBy>
  <cp:revision>28</cp:revision>
  <dcterms:created xsi:type="dcterms:W3CDTF">2019-09-13T08:53:42Z</dcterms:created>
  <dcterms:modified xsi:type="dcterms:W3CDTF">2019-09-13T17:50:24Z</dcterms:modified>
</cp:coreProperties>
</file>